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258" r:id="rId2"/>
    <p:sldId id="259" r:id="rId3"/>
    <p:sldId id="257" r:id="rId4"/>
    <p:sldId id="290" r:id="rId5"/>
    <p:sldId id="286" r:id="rId6"/>
    <p:sldId id="287" r:id="rId7"/>
    <p:sldId id="288" r:id="rId8"/>
    <p:sldId id="260" r:id="rId9"/>
    <p:sldId id="289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2" r:id="rId21"/>
    <p:sldId id="275" r:id="rId22"/>
    <p:sldId id="274" r:id="rId23"/>
    <p:sldId id="278" r:id="rId24"/>
    <p:sldId id="282" r:id="rId25"/>
    <p:sldId id="283" r:id="rId26"/>
    <p:sldId id="284" r:id="rId27"/>
    <p:sldId id="285" r:id="rId28"/>
    <p:sldId id="291" r:id="rId29"/>
  </p:sldIdLst>
  <p:sldSz cx="9144000" cy="6858000" type="screen4x3"/>
  <p:notesSz cx="6858000" cy="9144000"/>
  <p:embeddedFontLst>
    <p:embeddedFont>
      <p:font typeface="Cambria Math" panose="02040503050406030204" pitchFamily="18" charset="0"/>
      <p:regular r:id="rId31"/>
    </p:embeddedFont>
    <p:embeddedFont>
      <p:font typeface="NikoshBAN" panose="02000000000000000000" pitchFamily="2" charset="0"/>
      <p:regular r:id="rId32"/>
    </p:embeddedFont>
    <p:embeddedFont>
      <p:font typeface="Algerian" panose="04020705040A02060702" pitchFamily="82" charset="0"/>
      <p:regular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  <p:embeddedFont>
      <p:font typeface="Book Antiqua" panose="02040602050305030304" pitchFamily="18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Wingdings 2" panose="05020102010507070707" pitchFamily="18" charset="2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FF00"/>
    <a:srgbClr val="D60093"/>
    <a:srgbClr val="66FF33"/>
    <a:srgbClr val="CC0099"/>
    <a:srgbClr val="962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F4E85-B63C-4101-A11B-3D64372E5BE3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A9DAC-C8B1-4B20-B5FA-D2ABFFAEF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28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A9DAC-C8B1-4B20-B5FA-D2ABFFAEFB5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50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49884-3F28-438B-9599-D4EF074D6D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178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0.xml"/><Relationship Id="rId13" Type="http://schemas.openxmlformats.org/officeDocument/2006/relationships/slide" Target="../slides/slide11.xml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slide" Target="../slides/slide4.xml"/><Relationship Id="rId21" Type="http://schemas.openxmlformats.org/officeDocument/2006/relationships/slide" Target="../slides/slide26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slide" Target="../slides/slide22.xml"/><Relationship Id="rId25" Type="http://schemas.openxmlformats.org/officeDocument/2006/relationships/slide" Target="../slides/slide1.xml"/><Relationship Id="rId2" Type="http://schemas.openxmlformats.org/officeDocument/2006/relationships/image" Target="../media/image1.jpe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5.xml"/><Relationship Id="rId11" Type="http://schemas.openxmlformats.org/officeDocument/2006/relationships/slide" Target="../slides/slide9.xml"/><Relationship Id="rId24" Type="http://schemas.openxmlformats.org/officeDocument/2006/relationships/image" Target="../media/image12.png"/><Relationship Id="rId5" Type="http://schemas.openxmlformats.org/officeDocument/2006/relationships/image" Target="../media/image2.png"/><Relationship Id="rId15" Type="http://schemas.openxmlformats.org/officeDocument/2006/relationships/slide" Target="../slides/slide20.xml"/><Relationship Id="rId23" Type="http://schemas.openxmlformats.org/officeDocument/2006/relationships/slide" Target="../slides/slide27.xml"/><Relationship Id="rId10" Type="http://schemas.openxmlformats.org/officeDocument/2006/relationships/image" Target="../media/image5.png"/><Relationship Id="rId19" Type="http://schemas.openxmlformats.org/officeDocument/2006/relationships/slide" Target="../slides/slide23.xml"/><Relationship Id="rId4" Type="http://schemas.openxmlformats.org/officeDocument/2006/relationships/slide" Target="../slides/slide2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A098C-73D3-442A-B476-2333167C8F37}" type="datetime2">
              <a:rPr lang="en-US" smtClean="0"/>
              <a:t>Saturday, November 16,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0931-46F7-4772-AED6-D0235485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61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475D-6146-441B-8E0C-854C346780F7}" type="datetime2">
              <a:rPr lang="en-US" smtClean="0"/>
              <a:t>Saturday, November 16,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0931-46F7-4772-AED6-D0235485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77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B0E1C-F527-4ACE-A8F3-77B24EF1343F}" type="datetime2">
              <a:rPr lang="en-US" smtClean="0"/>
              <a:t>Saturday, November 16,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0931-46F7-4772-AED6-D0235485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49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B379-FC36-4B7C-86A3-A8B2EB62411A}" type="datetime2">
              <a:rPr lang="en-US" smtClean="0"/>
              <a:t>Saturday, November 16,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0931-46F7-4772-AED6-D0235485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22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69D51-ACEB-4CBB-83F5-FB1F16327BAE}" type="datetime2">
              <a:rPr lang="en-US" smtClean="0"/>
              <a:t>Saturday, November 16,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0931-46F7-4772-AED6-D0235485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8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4BFE1-EEF6-4A9A-865F-B0A0AF01E3FB}" type="datetime2">
              <a:rPr lang="en-US" smtClean="0"/>
              <a:t>Saturday, November 16,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0931-46F7-4772-AED6-D0235485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3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7F188-7BCD-47B2-BC4B-9DE28C009D78}" type="datetime2">
              <a:rPr lang="en-US" smtClean="0"/>
              <a:t>Saturday, November 16,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0931-46F7-4772-AED6-D0235485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50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7FFD-A0EB-4634-9683-5E7D7892E95F}" type="datetime2">
              <a:rPr lang="en-US" smtClean="0"/>
              <a:t>Saturday, November 16,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0931-46F7-4772-AED6-D0235485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05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ainbow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562600"/>
          </a:xfrm>
          <a:prstGeom prst="rect">
            <a:avLst/>
          </a:prstGeom>
        </p:spPr>
      </p:pic>
      <p:sp>
        <p:nvSpPr>
          <p:cNvPr id="10" name="Action Button: Home 9">
            <a:hlinkClick r:id="" action="ppaction://hlinkshowjump?jump=firstslide" highlightClick="1"/>
          </p:cNvPr>
          <p:cNvSpPr/>
          <p:nvPr userDrawn="1"/>
        </p:nvSpPr>
        <p:spPr>
          <a:xfrm>
            <a:off x="8420100" y="219075"/>
            <a:ext cx="571500" cy="533400"/>
          </a:xfrm>
          <a:prstGeom prst="actionButtonHome">
            <a:avLst/>
          </a:prstGeom>
          <a:solidFill>
            <a:schemeClr val="accent5">
              <a:tint val="50000"/>
              <a:satMod val="30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Information 10">
            <a:hlinkClick r:id="" action="ppaction://hlinkshowjump?jump=endshow" highlightClick="1"/>
          </p:cNvPr>
          <p:cNvSpPr/>
          <p:nvPr userDrawn="1"/>
        </p:nvSpPr>
        <p:spPr>
          <a:xfrm>
            <a:off x="0" y="57150"/>
            <a:ext cx="990600" cy="857250"/>
          </a:xfrm>
          <a:prstGeom prst="actionButtonInformation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4770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M.Habibur</a:t>
            </a: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aseline="0" dirty="0" err="1" smtClean="0">
                <a:latin typeface="Times New Roman" pitchFamily="18" charset="0"/>
                <a:cs typeface="Times New Roman" pitchFamily="18" charset="0"/>
              </a:rPr>
              <a:t>Rahman</a:t>
            </a: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aseline="0" dirty="0" err="1" smtClean="0">
                <a:latin typeface="Times New Roman" pitchFamily="18" charset="0"/>
                <a:cs typeface="Times New Roman" pitchFamily="18" charset="0"/>
              </a:rPr>
              <a:t>TSC</a:t>
            </a: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aseline="0" dirty="0" err="1" smtClean="0">
                <a:latin typeface="Times New Roman" pitchFamily="18" charset="0"/>
                <a:cs typeface="Times New Roman" pitchFamily="18" charset="0"/>
              </a:rPr>
              <a:t>Tangail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ction Button: Forward or Next 12">
            <a:hlinkClick r:id="" action="ppaction://hlinkshowjump?jump=nextslide" highlightClick="1"/>
          </p:cNvPr>
          <p:cNvSpPr/>
          <p:nvPr userDrawn="1"/>
        </p:nvSpPr>
        <p:spPr>
          <a:xfrm>
            <a:off x="8191500" y="6512182"/>
            <a:ext cx="419100" cy="34581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Back or Previous 13">
            <a:hlinkClick r:id="" action="ppaction://hlinkshowjump?jump=previousslide" highlightClick="1"/>
          </p:cNvPr>
          <p:cNvSpPr/>
          <p:nvPr userDrawn="1"/>
        </p:nvSpPr>
        <p:spPr>
          <a:xfrm>
            <a:off x="7810500" y="6512182"/>
            <a:ext cx="381000" cy="3458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ction Button: Movie 15">
            <a:hlinkClick r:id="rId3" action="ppaction://hlinksldjump" highlightClick="1"/>
          </p:cNvPr>
          <p:cNvSpPr/>
          <p:nvPr userDrawn="1"/>
        </p:nvSpPr>
        <p:spPr>
          <a:xfrm>
            <a:off x="8610600" y="6477000"/>
            <a:ext cx="533400" cy="38100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hlinkClick r:id="rId4" action="ppaction://hlinksldjump"/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88"/>
          <a:stretch/>
        </p:blipFill>
        <p:spPr bwMode="auto">
          <a:xfrm>
            <a:off x="1277188" y="914400"/>
            <a:ext cx="678149" cy="44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>
            <a:hlinkClick r:id="rId6" action="ppaction://hlinksldjump"/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567"/>
          <a:stretch/>
        </p:blipFill>
        <p:spPr bwMode="auto">
          <a:xfrm>
            <a:off x="1955337" y="922803"/>
            <a:ext cx="598078" cy="45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hlinkClick r:id="rId8" action="ppaction://hlinksldjump"/>
          </p:cNvPr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5"/>
          <a:stretch/>
        </p:blipFill>
        <p:spPr bwMode="auto">
          <a:xfrm>
            <a:off x="3883813" y="893463"/>
            <a:ext cx="642227" cy="48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>
            <a:hlinkClick r:id="rId3" action="ppaction://hlinksldjump"/>
          </p:cNvPr>
          <p:cNvPicPr>
            <a:picLocks noChangeAspect="1" noChangeArrowheads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567"/>
          <a:stretch/>
        </p:blipFill>
        <p:spPr bwMode="auto">
          <a:xfrm>
            <a:off x="2553415" y="913101"/>
            <a:ext cx="681258" cy="4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>
            <a:hlinkClick r:id="rId11" action="ppaction://hlinksldjump"/>
          </p:cNvPr>
          <p:cNvPicPr>
            <a:picLocks noChangeAspect="1" noChangeArrowheads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81"/>
          <a:stretch/>
        </p:blipFill>
        <p:spPr bwMode="auto">
          <a:xfrm>
            <a:off x="3264294" y="905991"/>
            <a:ext cx="619519" cy="448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>
            <a:hlinkClick r:id="rId13" action="ppaction://hlinksldjump"/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19"/>
          <a:stretch/>
        </p:blipFill>
        <p:spPr bwMode="auto">
          <a:xfrm>
            <a:off x="4526040" y="903975"/>
            <a:ext cx="690147" cy="42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>
            <a:hlinkClick r:id="rId15" action="ppaction://hlinksldjump"/>
          </p:cNvPr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50"/>
          <a:stretch/>
        </p:blipFill>
        <p:spPr bwMode="auto">
          <a:xfrm>
            <a:off x="5216187" y="914400"/>
            <a:ext cx="630192" cy="42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>
            <a:hlinkClick r:id="rId17" action="ppaction://hlinksldjump"/>
          </p:cNvPr>
          <p:cNvPicPr>
            <a:picLocks noChangeAspect="1" noChangeArrowheads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87"/>
          <a:stretch/>
        </p:blipFill>
        <p:spPr bwMode="auto">
          <a:xfrm>
            <a:off x="5846379" y="904025"/>
            <a:ext cx="630192" cy="40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>
            <a:hlinkClick r:id="rId19" action="ppaction://hlinksldjump"/>
          </p:cNvPr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25"/>
          <a:stretch/>
        </p:blipFill>
        <p:spPr bwMode="auto">
          <a:xfrm>
            <a:off x="6476571" y="922803"/>
            <a:ext cx="630192" cy="39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>
            <a:hlinkClick r:id="rId21" action="ppaction://hlinksldjump"/>
          </p:cNvPr>
          <p:cNvPicPr>
            <a:picLocks noChangeAspect="1" noChangeArrowheads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68"/>
          <a:stretch/>
        </p:blipFill>
        <p:spPr bwMode="auto">
          <a:xfrm>
            <a:off x="7106763" y="922803"/>
            <a:ext cx="630193" cy="39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>
            <a:hlinkClick r:id="rId23" action="ppaction://hlinksldjump"/>
          </p:cNvPr>
          <p:cNvPicPr>
            <a:picLocks noChangeAspect="1" noChangeArrowheads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63"/>
          <a:stretch/>
        </p:blipFill>
        <p:spPr bwMode="auto">
          <a:xfrm>
            <a:off x="7736956" y="874412"/>
            <a:ext cx="664094" cy="42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>
            <a:hlinkClick r:id="rId25" action="ppaction://hlinksldjump"/>
          </p:cNvPr>
          <p:cNvPicPr>
            <a:picLocks noChangeAspect="1" noChangeArrowheads="1"/>
          </p:cNvPicPr>
          <p:nvPr userDrawn="1"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5"/>
          <a:stretch/>
        </p:blipFill>
        <p:spPr bwMode="auto">
          <a:xfrm>
            <a:off x="688110" y="903975"/>
            <a:ext cx="632192" cy="47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284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FAC5-BAE5-4B3A-A251-8D322C88746E}" type="datetime2">
              <a:rPr lang="en-US" smtClean="0"/>
              <a:t>Saturday, November 16,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0931-46F7-4772-AED6-D0235485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39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6FB7-D61E-4A98-B182-68A940170487}" type="datetime2">
              <a:rPr lang="en-US" smtClean="0"/>
              <a:t>Saturday, November 16,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0931-46F7-4772-AED6-D0235485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65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98EAB-DF5D-41CB-B9E3-4EDB406078B4}" type="datetime2">
              <a:rPr lang="en-US" smtClean="0"/>
              <a:t>Saturday, November 16,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80931-46F7-4772-AED6-D0235485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4317083" y="4260866"/>
            <a:ext cx="4400551" cy="1244199"/>
          </a:xfrm>
          <a:prstGeom prst="wedgeRoundRectCallout">
            <a:avLst>
              <a:gd name="adj1" fmla="val -44370"/>
              <a:gd name="adj2" fmla="val -125251"/>
              <a:gd name="adj3" fmla="val 16667"/>
            </a:avLst>
          </a:prstGeom>
          <a:noFill/>
          <a:ln w="101600" cap="sq" cmpd="dbl">
            <a:solidFill>
              <a:srgbClr val="0000FF"/>
            </a:solidFill>
            <a:miter lim="800000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4"/>
            <a:endParaRPr lang="en-US" sz="3000" b="1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4343400"/>
            <a:ext cx="3810000" cy="109223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/>
            <a:r>
              <a:rPr lang="bn-IN" sz="1400" b="1" dirty="0" smtClean="0">
                <a:ln w="11430"/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400" b="1" dirty="0">
              <a:ln w="11430"/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24">
            <a:off x="1639385" y="1279347"/>
            <a:ext cx="3948810" cy="3196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1800" y="41701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 শুভেচ্ছা </a:t>
            </a:r>
            <a:endParaRPr lang="en-US" sz="48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4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81350" y="6727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54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 ফল </a:t>
            </a:r>
            <a:endParaRPr lang="en-US" sz="5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9050" y="1276350"/>
            <a:ext cx="9163050" cy="525780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</a:gra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lvl="0">
              <a:defRPr/>
            </a:pPr>
            <a:endParaRPr lang="en-US" sz="2800" b="1" kern="0" dirty="0">
              <a:ln/>
              <a:solidFill>
                <a:prstClr val="black">
                  <a:lumMod val="95000"/>
                  <a:lumOff val="5000"/>
                </a:prstClr>
              </a:solidFill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82" y="1305256"/>
            <a:ext cx="2470218" cy="2199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/>
          <p:cNvSpPr/>
          <p:nvPr/>
        </p:nvSpPr>
        <p:spPr>
          <a:xfrm>
            <a:off x="0" y="1324306"/>
            <a:ext cx="3690504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err="1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600" b="1" dirty="0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পাঠশেষে</a:t>
            </a:r>
            <a:r>
              <a:rPr lang="en-US" sz="3600" b="1" dirty="0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3600" b="1" dirty="0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 </a:t>
            </a:r>
            <a:endParaRPr lang="en-US" sz="3600" b="1" dirty="0">
              <a:ln w="11430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2000250"/>
            <a:ext cx="50292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n-I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প্রবাহীর চাপ কী তা বলতে পারবে। </a:t>
            </a:r>
            <a:endParaRPr lang="en-US" sz="3600" b="1" dirty="0">
              <a:ln w="11430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462378"/>
            <a:ext cx="50292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n-I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প্লবতা কী তা ব্যাখ্যা করতে পারবে। </a:t>
            </a:r>
            <a:endParaRPr lang="en-US" sz="3600" b="1" dirty="0">
              <a:ln w="11430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9050" y="2971800"/>
            <a:ext cx="61722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n-I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আর্কিমিডিসের সূত্রটি বর্ণনা করতে পারবে। </a:t>
            </a:r>
            <a:endParaRPr lang="en-US" sz="3600" b="1" dirty="0">
              <a:ln w="11430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19050" y="3600450"/>
            <a:ext cx="7620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n-I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bn-IN" sz="3200" b="1" dirty="0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আর্কিমিডিসের সূত্রের গাণিতিক বিশ্লেষণ করতে পারবে। </a:t>
            </a:r>
            <a:endParaRPr lang="en-US" sz="3200" b="1" dirty="0">
              <a:ln w="11430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19050" y="4114800"/>
            <a:ext cx="912495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n-IN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আর্কিমিডিসের সূত্র ব্যবহার করে বস্তুর বিশুদ্ধতা নির্ণয় করতে পারবে। </a:t>
            </a:r>
            <a:endParaRPr lang="en-US" sz="3200" b="1" dirty="0">
              <a:ln w="11430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9525" y="4667250"/>
            <a:ext cx="9134475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n-IN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আর্কিমিডিসের সূত্র প্রয়োগ করে বস্তুর ভাসন ও নিমজ্জনের কারণ বিশ্লেষণ করতে পারবে।  </a:t>
            </a:r>
            <a:endParaRPr lang="en-US" sz="3200" b="1" dirty="0">
              <a:ln w="11430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91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6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6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2" grpId="0" animBg="1"/>
      <p:bldP spid="15" grpId="0"/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91529"/>
            <a:ext cx="385143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 err="1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</a:t>
            </a:r>
            <a:r>
              <a:rPr lang="en-US" sz="4400" b="1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আলোচনা</a:t>
            </a:r>
            <a:r>
              <a:rPr lang="en-US" sz="4400" b="1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</a:t>
            </a:r>
            <a:r>
              <a:rPr lang="en-US" sz="4400" b="1" dirty="0" err="1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চাপ</a:t>
            </a:r>
            <a:r>
              <a:rPr lang="en-US" sz="4400" b="1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 </a:t>
            </a:r>
            <a:endParaRPr lang="en-US" sz="4400" b="1" dirty="0">
              <a:ln w="11430"/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0" y="1428750"/>
            <a:ext cx="9144000" cy="512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609600" y="3322320"/>
            <a:ext cx="2514600" cy="1748790"/>
            <a:chOff x="563880" y="868680"/>
            <a:chExt cx="3352800" cy="2331720"/>
          </a:xfrm>
        </p:grpSpPr>
        <p:sp>
          <p:nvSpPr>
            <p:cNvPr id="43" name="Rectangle 42"/>
            <p:cNvSpPr/>
            <p:nvPr/>
          </p:nvSpPr>
          <p:spPr>
            <a:xfrm>
              <a:off x="563880" y="868680"/>
              <a:ext cx="2743200" cy="1447800"/>
            </a:xfrm>
            <a:prstGeom prst="rect">
              <a:avLst/>
            </a:prstGeom>
            <a:solidFill>
              <a:srgbClr val="F07F09">
                <a:alpha val="22000"/>
              </a:srgbClr>
            </a:solidFill>
            <a:ln w="425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173480" y="1722120"/>
              <a:ext cx="2743200" cy="1447800"/>
            </a:xfrm>
            <a:prstGeom prst="rect">
              <a:avLst/>
            </a:prstGeom>
            <a:solidFill>
              <a:srgbClr val="F07F09">
                <a:alpha val="22000"/>
              </a:srgbClr>
            </a:solidFill>
            <a:ln w="425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5" name="Rectangle 4"/>
            <p:cNvSpPr/>
            <p:nvPr/>
          </p:nvSpPr>
          <p:spPr>
            <a:xfrm>
              <a:off x="563880" y="868680"/>
              <a:ext cx="624840" cy="2331720"/>
            </a:xfrm>
            <a:custGeom>
              <a:avLst/>
              <a:gdLst>
                <a:gd name="connsiteX0" fmla="*/ 0 w 2743200"/>
                <a:gd name="connsiteY0" fmla="*/ 0 h 1447800"/>
                <a:gd name="connsiteX1" fmla="*/ 2743200 w 2743200"/>
                <a:gd name="connsiteY1" fmla="*/ 0 h 1447800"/>
                <a:gd name="connsiteX2" fmla="*/ 2743200 w 2743200"/>
                <a:gd name="connsiteY2" fmla="*/ 1447800 h 1447800"/>
                <a:gd name="connsiteX3" fmla="*/ 0 w 2743200"/>
                <a:gd name="connsiteY3" fmla="*/ 1447800 h 1447800"/>
                <a:gd name="connsiteX4" fmla="*/ 0 w 2743200"/>
                <a:gd name="connsiteY4" fmla="*/ 0 h 1447800"/>
                <a:gd name="connsiteX0" fmla="*/ 0 w 2743200"/>
                <a:gd name="connsiteY0" fmla="*/ 0 h 2331720"/>
                <a:gd name="connsiteX1" fmla="*/ 2743200 w 2743200"/>
                <a:gd name="connsiteY1" fmla="*/ 0 h 2331720"/>
                <a:gd name="connsiteX2" fmla="*/ 624840 w 2743200"/>
                <a:gd name="connsiteY2" fmla="*/ 2331720 h 2331720"/>
                <a:gd name="connsiteX3" fmla="*/ 0 w 2743200"/>
                <a:gd name="connsiteY3" fmla="*/ 1447800 h 2331720"/>
                <a:gd name="connsiteX4" fmla="*/ 0 w 2743200"/>
                <a:gd name="connsiteY4" fmla="*/ 0 h 2331720"/>
                <a:gd name="connsiteX0" fmla="*/ 0 w 624840"/>
                <a:gd name="connsiteY0" fmla="*/ 0 h 2331720"/>
                <a:gd name="connsiteX1" fmla="*/ 624840 w 624840"/>
                <a:gd name="connsiteY1" fmla="*/ 853440 h 2331720"/>
                <a:gd name="connsiteX2" fmla="*/ 624840 w 624840"/>
                <a:gd name="connsiteY2" fmla="*/ 2331720 h 2331720"/>
                <a:gd name="connsiteX3" fmla="*/ 0 w 624840"/>
                <a:gd name="connsiteY3" fmla="*/ 1447800 h 2331720"/>
                <a:gd name="connsiteX4" fmla="*/ 0 w 624840"/>
                <a:gd name="connsiteY4" fmla="*/ 0 h 233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4840" h="2331720">
                  <a:moveTo>
                    <a:pt x="0" y="0"/>
                  </a:moveTo>
                  <a:lnTo>
                    <a:pt x="624840" y="853440"/>
                  </a:lnTo>
                  <a:lnTo>
                    <a:pt x="624840" y="2331720"/>
                  </a:lnTo>
                  <a:lnTo>
                    <a:pt x="0" y="1447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7F09">
                <a:alpha val="22000"/>
              </a:srgbClr>
            </a:solidFill>
            <a:ln w="425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6" name="Rectangle 4"/>
            <p:cNvSpPr/>
            <p:nvPr/>
          </p:nvSpPr>
          <p:spPr>
            <a:xfrm>
              <a:off x="3291840" y="868680"/>
              <a:ext cx="624840" cy="2331720"/>
            </a:xfrm>
            <a:custGeom>
              <a:avLst/>
              <a:gdLst>
                <a:gd name="connsiteX0" fmla="*/ 0 w 2743200"/>
                <a:gd name="connsiteY0" fmla="*/ 0 h 1447800"/>
                <a:gd name="connsiteX1" fmla="*/ 2743200 w 2743200"/>
                <a:gd name="connsiteY1" fmla="*/ 0 h 1447800"/>
                <a:gd name="connsiteX2" fmla="*/ 2743200 w 2743200"/>
                <a:gd name="connsiteY2" fmla="*/ 1447800 h 1447800"/>
                <a:gd name="connsiteX3" fmla="*/ 0 w 2743200"/>
                <a:gd name="connsiteY3" fmla="*/ 1447800 h 1447800"/>
                <a:gd name="connsiteX4" fmla="*/ 0 w 2743200"/>
                <a:gd name="connsiteY4" fmla="*/ 0 h 1447800"/>
                <a:gd name="connsiteX0" fmla="*/ 0 w 2743200"/>
                <a:gd name="connsiteY0" fmla="*/ 0 h 2331720"/>
                <a:gd name="connsiteX1" fmla="*/ 2743200 w 2743200"/>
                <a:gd name="connsiteY1" fmla="*/ 0 h 2331720"/>
                <a:gd name="connsiteX2" fmla="*/ 624840 w 2743200"/>
                <a:gd name="connsiteY2" fmla="*/ 2331720 h 2331720"/>
                <a:gd name="connsiteX3" fmla="*/ 0 w 2743200"/>
                <a:gd name="connsiteY3" fmla="*/ 1447800 h 2331720"/>
                <a:gd name="connsiteX4" fmla="*/ 0 w 2743200"/>
                <a:gd name="connsiteY4" fmla="*/ 0 h 2331720"/>
                <a:gd name="connsiteX0" fmla="*/ 0 w 624840"/>
                <a:gd name="connsiteY0" fmla="*/ 0 h 2331720"/>
                <a:gd name="connsiteX1" fmla="*/ 624840 w 624840"/>
                <a:gd name="connsiteY1" fmla="*/ 853440 h 2331720"/>
                <a:gd name="connsiteX2" fmla="*/ 624840 w 624840"/>
                <a:gd name="connsiteY2" fmla="*/ 2331720 h 2331720"/>
                <a:gd name="connsiteX3" fmla="*/ 0 w 624840"/>
                <a:gd name="connsiteY3" fmla="*/ 1447800 h 2331720"/>
                <a:gd name="connsiteX4" fmla="*/ 0 w 624840"/>
                <a:gd name="connsiteY4" fmla="*/ 0 h 233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4840" h="2331720">
                  <a:moveTo>
                    <a:pt x="0" y="0"/>
                  </a:moveTo>
                  <a:lnTo>
                    <a:pt x="624840" y="853440"/>
                  </a:lnTo>
                  <a:lnTo>
                    <a:pt x="624840" y="2331720"/>
                  </a:lnTo>
                  <a:lnTo>
                    <a:pt x="0" y="1447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7F09">
                <a:alpha val="22000"/>
              </a:srgbClr>
            </a:solidFill>
            <a:ln w="425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7" name="Rectangle 6"/>
            <p:cNvSpPr/>
            <p:nvPr/>
          </p:nvSpPr>
          <p:spPr>
            <a:xfrm>
              <a:off x="563880" y="883920"/>
              <a:ext cx="3337560" cy="868680"/>
            </a:xfrm>
            <a:custGeom>
              <a:avLst/>
              <a:gdLst>
                <a:gd name="connsiteX0" fmla="*/ 0 w 2743200"/>
                <a:gd name="connsiteY0" fmla="*/ 0 h 1447800"/>
                <a:gd name="connsiteX1" fmla="*/ 2743200 w 2743200"/>
                <a:gd name="connsiteY1" fmla="*/ 0 h 1447800"/>
                <a:gd name="connsiteX2" fmla="*/ 2743200 w 2743200"/>
                <a:gd name="connsiteY2" fmla="*/ 1447800 h 1447800"/>
                <a:gd name="connsiteX3" fmla="*/ 0 w 2743200"/>
                <a:gd name="connsiteY3" fmla="*/ 1447800 h 1447800"/>
                <a:gd name="connsiteX4" fmla="*/ 0 w 2743200"/>
                <a:gd name="connsiteY4" fmla="*/ 0 h 1447800"/>
                <a:gd name="connsiteX0" fmla="*/ 0 w 2743200"/>
                <a:gd name="connsiteY0" fmla="*/ 0 h 1447800"/>
                <a:gd name="connsiteX1" fmla="*/ 2743200 w 2743200"/>
                <a:gd name="connsiteY1" fmla="*/ 0 h 1447800"/>
                <a:gd name="connsiteX2" fmla="*/ 2743200 w 2743200"/>
                <a:gd name="connsiteY2" fmla="*/ 1447800 h 1447800"/>
                <a:gd name="connsiteX3" fmla="*/ 655320 w 2743200"/>
                <a:gd name="connsiteY3" fmla="*/ 853440 h 1447800"/>
                <a:gd name="connsiteX4" fmla="*/ 0 w 2743200"/>
                <a:gd name="connsiteY4" fmla="*/ 0 h 1447800"/>
                <a:gd name="connsiteX0" fmla="*/ 0 w 3337560"/>
                <a:gd name="connsiteY0" fmla="*/ 0 h 868680"/>
                <a:gd name="connsiteX1" fmla="*/ 2743200 w 3337560"/>
                <a:gd name="connsiteY1" fmla="*/ 0 h 868680"/>
                <a:gd name="connsiteX2" fmla="*/ 3337560 w 3337560"/>
                <a:gd name="connsiteY2" fmla="*/ 868680 h 868680"/>
                <a:gd name="connsiteX3" fmla="*/ 655320 w 3337560"/>
                <a:gd name="connsiteY3" fmla="*/ 853440 h 868680"/>
                <a:gd name="connsiteX4" fmla="*/ 0 w 3337560"/>
                <a:gd name="connsiteY4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7560" h="868680">
                  <a:moveTo>
                    <a:pt x="0" y="0"/>
                  </a:moveTo>
                  <a:lnTo>
                    <a:pt x="2743200" y="0"/>
                  </a:lnTo>
                  <a:lnTo>
                    <a:pt x="3337560" y="868680"/>
                  </a:lnTo>
                  <a:lnTo>
                    <a:pt x="655320" y="853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7F09">
                <a:alpha val="22000"/>
              </a:srgbClr>
            </a:solidFill>
            <a:ln w="425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172200" y="3315652"/>
            <a:ext cx="1965960" cy="1748790"/>
            <a:chOff x="3352800" y="2496502"/>
            <a:chExt cx="1965960" cy="1748790"/>
          </a:xfrm>
        </p:grpSpPr>
        <p:sp>
          <p:nvSpPr>
            <p:cNvPr id="49" name="Rectangle 48"/>
            <p:cNvSpPr/>
            <p:nvPr/>
          </p:nvSpPr>
          <p:spPr>
            <a:xfrm>
              <a:off x="3352800" y="2496502"/>
              <a:ext cx="1485900" cy="1085850"/>
            </a:xfrm>
            <a:prstGeom prst="rect">
              <a:avLst/>
            </a:prstGeom>
            <a:solidFill>
              <a:srgbClr val="F07F09">
                <a:alpha val="22000"/>
              </a:srgbClr>
            </a:solidFill>
            <a:ln w="425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851434" y="3159442"/>
              <a:ext cx="1455896" cy="1085850"/>
            </a:xfrm>
            <a:prstGeom prst="rect">
              <a:avLst/>
            </a:prstGeom>
            <a:solidFill>
              <a:srgbClr val="F07F09">
                <a:alpha val="22000"/>
              </a:srgbClr>
            </a:solidFill>
            <a:ln w="425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1" name="Rectangle 4"/>
            <p:cNvSpPr/>
            <p:nvPr/>
          </p:nvSpPr>
          <p:spPr>
            <a:xfrm>
              <a:off x="3352800" y="2496502"/>
              <a:ext cx="488633" cy="1748790"/>
            </a:xfrm>
            <a:custGeom>
              <a:avLst/>
              <a:gdLst>
                <a:gd name="connsiteX0" fmla="*/ 0 w 2743200"/>
                <a:gd name="connsiteY0" fmla="*/ 0 h 1447800"/>
                <a:gd name="connsiteX1" fmla="*/ 2743200 w 2743200"/>
                <a:gd name="connsiteY1" fmla="*/ 0 h 1447800"/>
                <a:gd name="connsiteX2" fmla="*/ 2743200 w 2743200"/>
                <a:gd name="connsiteY2" fmla="*/ 1447800 h 1447800"/>
                <a:gd name="connsiteX3" fmla="*/ 0 w 2743200"/>
                <a:gd name="connsiteY3" fmla="*/ 1447800 h 1447800"/>
                <a:gd name="connsiteX4" fmla="*/ 0 w 2743200"/>
                <a:gd name="connsiteY4" fmla="*/ 0 h 1447800"/>
                <a:gd name="connsiteX0" fmla="*/ 0 w 2743200"/>
                <a:gd name="connsiteY0" fmla="*/ 0 h 2331720"/>
                <a:gd name="connsiteX1" fmla="*/ 2743200 w 2743200"/>
                <a:gd name="connsiteY1" fmla="*/ 0 h 2331720"/>
                <a:gd name="connsiteX2" fmla="*/ 624840 w 2743200"/>
                <a:gd name="connsiteY2" fmla="*/ 2331720 h 2331720"/>
                <a:gd name="connsiteX3" fmla="*/ 0 w 2743200"/>
                <a:gd name="connsiteY3" fmla="*/ 1447800 h 2331720"/>
                <a:gd name="connsiteX4" fmla="*/ 0 w 2743200"/>
                <a:gd name="connsiteY4" fmla="*/ 0 h 2331720"/>
                <a:gd name="connsiteX0" fmla="*/ 0 w 624840"/>
                <a:gd name="connsiteY0" fmla="*/ 0 h 2331720"/>
                <a:gd name="connsiteX1" fmla="*/ 624840 w 624840"/>
                <a:gd name="connsiteY1" fmla="*/ 853440 h 2331720"/>
                <a:gd name="connsiteX2" fmla="*/ 624840 w 624840"/>
                <a:gd name="connsiteY2" fmla="*/ 2331720 h 2331720"/>
                <a:gd name="connsiteX3" fmla="*/ 0 w 624840"/>
                <a:gd name="connsiteY3" fmla="*/ 1447800 h 2331720"/>
                <a:gd name="connsiteX4" fmla="*/ 0 w 624840"/>
                <a:gd name="connsiteY4" fmla="*/ 0 h 233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4840" h="2331720">
                  <a:moveTo>
                    <a:pt x="0" y="0"/>
                  </a:moveTo>
                  <a:lnTo>
                    <a:pt x="624840" y="853440"/>
                  </a:lnTo>
                  <a:lnTo>
                    <a:pt x="624840" y="2331720"/>
                  </a:lnTo>
                  <a:lnTo>
                    <a:pt x="0" y="1447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7F09">
                <a:alpha val="22000"/>
              </a:srgbClr>
            </a:solidFill>
            <a:ln w="425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" name="Rectangle 4"/>
            <p:cNvSpPr/>
            <p:nvPr/>
          </p:nvSpPr>
          <p:spPr>
            <a:xfrm>
              <a:off x="4838700" y="2496502"/>
              <a:ext cx="468630" cy="1748790"/>
            </a:xfrm>
            <a:custGeom>
              <a:avLst/>
              <a:gdLst>
                <a:gd name="connsiteX0" fmla="*/ 0 w 2743200"/>
                <a:gd name="connsiteY0" fmla="*/ 0 h 1447800"/>
                <a:gd name="connsiteX1" fmla="*/ 2743200 w 2743200"/>
                <a:gd name="connsiteY1" fmla="*/ 0 h 1447800"/>
                <a:gd name="connsiteX2" fmla="*/ 2743200 w 2743200"/>
                <a:gd name="connsiteY2" fmla="*/ 1447800 h 1447800"/>
                <a:gd name="connsiteX3" fmla="*/ 0 w 2743200"/>
                <a:gd name="connsiteY3" fmla="*/ 1447800 h 1447800"/>
                <a:gd name="connsiteX4" fmla="*/ 0 w 2743200"/>
                <a:gd name="connsiteY4" fmla="*/ 0 h 1447800"/>
                <a:gd name="connsiteX0" fmla="*/ 0 w 2743200"/>
                <a:gd name="connsiteY0" fmla="*/ 0 h 2331720"/>
                <a:gd name="connsiteX1" fmla="*/ 2743200 w 2743200"/>
                <a:gd name="connsiteY1" fmla="*/ 0 h 2331720"/>
                <a:gd name="connsiteX2" fmla="*/ 624840 w 2743200"/>
                <a:gd name="connsiteY2" fmla="*/ 2331720 h 2331720"/>
                <a:gd name="connsiteX3" fmla="*/ 0 w 2743200"/>
                <a:gd name="connsiteY3" fmla="*/ 1447800 h 2331720"/>
                <a:gd name="connsiteX4" fmla="*/ 0 w 2743200"/>
                <a:gd name="connsiteY4" fmla="*/ 0 h 2331720"/>
                <a:gd name="connsiteX0" fmla="*/ 0 w 624840"/>
                <a:gd name="connsiteY0" fmla="*/ 0 h 2331720"/>
                <a:gd name="connsiteX1" fmla="*/ 624840 w 624840"/>
                <a:gd name="connsiteY1" fmla="*/ 853440 h 2331720"/>
                <a:gd name="connsiteX2" fmla="*/ 624840 w 624840"/>
                <a:gd name="connsiteY2" fmla="*/ 2331720 h 2331720"/>
                <a:gd name="connsiteX3" fmla="*/ 0 w 624840"/>
                <a:gd name="connsiteY3" fmla="*/ 1447800 h 2331720"/>
                <a:gd name="connsiteX4" fmla="*/ 0 w 624840"/>
                <a:gd name="connsiteY4" fmla="*/ 0 h 233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4840" h="2331720">
                  <a:moveTo>
                    <a:pt x="0" y="0"/>
                  </a:moveTo>
                  <a:lnTo>
                    <a:pt x="624840" y="853440"/>
                  </a:lnTo>
                  <a:lnTo>
                    <a:pt x="624840" y="2331720"/>
                  </a:lnTo>
                  <a:lnTo>
                    <a:pt x="0" y="1447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7F09">
                <a:alpha val="22000"/>
              </a:srgbClr>
            </a:solidFill>
            <a:ln w="425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" name="Rectangle 6"/>
            <p:cNvSpPr/>
            <p:nvPr/>
          </p:nvSpPr>
          <p:spPr>
            <a:xfrm>
              <a:off x="3352800" y="2507932"/>
              <a:ext cx="1965960" cy="640080"/>
            </a:xfrm>
            <a:custGeom>
              <a:avLst/>
              <a:gdLst>
                <a:gd name="connsiteX0" fmla="*/ 0 w 2743200"/>
                <a:gd name="connsiteY0" fmla="*/ 0 h 1447800"/>
                <a:gd name="connsiteX1" fmla="*/ 2743200 w 2743200"/>
                <a:gd name="connsiteY1" fmla="*/ 0 h 1447800"/>
                <a:gd name="connsiteX2" fmla="*/ 2743200 w 2743200"/>
                <a:gd name="connsiteY2" fmla="*/ 1447800 h 1447800"/>
                <a:gd name="connsiteX3" fmla="*/ 0 w 2743200"/>
                <a:gd name="connsiteY3" fmla="*/ 1447800 h 1447800"/>
                <a:gd name="connsiteX4" fmla="*/ 0 w 2743200"/>
                <a:gd name="connsiteY4" fmla="*/ 0 h 1447800"/>
                <a:gd name="connsiteX0" fmla="*/ 0 w 2743200"/>
                <a:gd name="connsiteY0" fmla="*/ 0 h 1447800"/>
                <a:gd name="connsiteX1" fmla="*/ 2743200 w 2743200"/>
                <a:gd name="connsiteY1" fmla="*/ 0 h 1447800"/>
                <a:gd name="connsiteX2" fmla="*/ 2743200 w 2743200"/>
                <a:gd name="connsiteY2" fmla="*/ 1447800 h 1447800"/>
                <a:gd name="connsiteX3" fmla="*/ 655320 w 2743200"/>
                <a:gd name="connsiteY3" fmla="*/ 853440 h 1447800"/>
                <a:gd name="connsiteX4" fmla="*/ 0 w 2743200"/>
                <a:gd name="connsiteY4" fmla="*/ 0 h 1447800"/>
                <a:gd name="connsiteX0" fmla="*/ 0 w 3337560"/>
                <a:gd name="connsiteY0" fmla="*/ 0 h 868680"/>
                <a:gd name="connsiteX1" fmla="*/ 2743200 w 3337560"/>
                <a:gd name="connsiteY1" fmla="*/ 0 h 868680"/>
                <a:gd name="connsiteX2" fmla="*/ 3337560 w 3337560"/>
                <a:gd name="connsiteY2" fmla="*/ 868680 h 868680"/>
                <a:gd name="connsiteX3" fmla="*/ 655320 w 3337560"/>
                <a:gd name="connsiteY3" fmla="*/ 853440 h 868680"/>
                <a:gd name="connsiteX4" fmla="*/ 0 w 3337560"/>
                <a:gd name="connsiteY4" fmla="*/ 0 h 868680"/>
                <a:gd name="connsiteX0" fmla="*/ 0 w 3337560"/>
                <a:gd name="connsiteY0" fmla="*/ 0 h 868680"/>
                <a:gd name="connsiteX1" fmla="*/ 2035699 w 3337560"/>
                <a:gd name="connsiteY1" fmla="*/ 15240 h 868680"/>
                <a:gd name="connsiteX2" fmla="*/ 3337560 w 3337560"/>
                <a:gd name="connsiteY2" fmla="*/ 868680 h 868680"/>
                <a:gd name="connsiteX3" fmla="*/ 655320 w 3337560"/>
                <a:gd name="connsiteY3" fmla="*/ 853440 h 868680"/>
                <a:gd name="connsiteX4" fmla="*/ 0 w 3337560"/>
                <a:gd name="connsiteY4" fmla="*/ 0 h 868680"/>
                <a:gd name="connsiteX0" fmla="*/ 0 w 2645439"/>
                <a:gd name="connsiteY0" fmla="*/ 0 h 853440"/>
                <a:gd name="connsiteX1" fmla="*/ 2035699 w 2645439"/>
                <a:gd name="connsiteY1" fmla="*/ 15240 h 853440"/>
                <a:gd name="connsiteX2" fmla="*/ 2645439 w 2645439"/>
                <a:gd name="connsiteY2" fmla="*/ 853440 h 853440"/>
                <a:gd name="connsiteX3" fmla="*/ 655320 w 2645439"/>
                <a:gd name="connsiteY3" fmla="*/ 853440 h 853440"/>
                <a:gd name="connsiteX4" fmla="*/ 0 w 2645439"/>
                <a:gd name="connsiteY4" fmla="*/ 0 h 85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5439" h="853440">
                  <a:moveTo>
                    <a:pt x="0" y="0"/>
                  </a:moveTo>
                  <a:lnTo>
                    <a:pt x="2035699" y="15240"/>
                  </a:lnTo>
                  <a:lnTo>
                    <a:pt x="2645439" y="853440"/>
                  </a:lnTo>
                  <a:lnTo>
                    <a:pt x="655320" y="853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7F09">
                <a:alpha val="22000"/>
              </a:srgbClr>
            </a:solidFill>
            <a:ln w="425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54" name="Down Arrow 53"/>
          <p:cNvSpPr/>
          <p:nvPr/>
        </p:nvSpPr>
        <p:spPr>
          <a:xfrm>
            <a:off x="1219200" y="1846480"/>
            <a:ext cx="1017270" cy="902970"/>
          </a:xfrm>
          <a:prstGeom prst="downArrow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28 N</a:t>
            </a:r>
          </a:p>
        </p:txBody>
      </p:sp>
      <p:sp>
        <p:nvSpPr>
          <p:cNvPr id="55" name="Rectangle 6"/>
          <p:cNvSpPr/>
          <p:nvPr/>
        </p:nvSpPr>
        <p:spPr>
          <a:xfrm>
            <a:off x="609600" y="3322320"/>
            <a:ext cx="2503170" cy="651510"/>
          </a:xfrm>
          <a:custGeom>
            <a:avLst/>
            <a:gdLst>
              <a:gd name="connsiteX0" fmla="*/ 0 w 2743200"/>
              <a:gd name="connsiteY0" fmla="*/ 0 h 1447800"/>
              <a:gd name="connsiteX1" fmla="*/ 2743200 w 2743200"/>
              <a:gd name="connsiteY1" fmla="*/ 0 h 1447800"/>
              <a:gd name="connsiteX2" fmla="*/ 2743200 w 2743200"/>
              <a:gd name="connsiteY2" fmla="*/ 1447800 h 1447800"/>
              <a:gd name="connsiteX3" fmla="*/ 0 w 2743200"/>
              <a:gd name="connsiteY3" fmla="*/ 1447800 h 1447800"/>
              <a:gd name="connsiteX4" fmla="*/ 0 w 2743200"/>
              <a:gd name="connsiteY4" fmla="*/ 0 h 1447800"/>
              <a:gd name="connsiteX0" fmla="*/ 0 w 2743200"/>
              <a:gd name="connsiteY0" fmla="*/ 0 h 1447800"/>
              <a:gd name="connsiteX1" fmla="*/ 2743200 w 2743200"/>
              <a:gd name="connsiteY1" fmla="*/ 0 h 1447800"/>
              <a:gd name="connsiteX2" fmla="*/ 2743200 w 2743200"/>
              <a:gd name="connsiteY2" fmla="*/ 1447800 h 1447800"/>
              <a:gd name="connsiteX3" fmla="*/ 655320 w 2743200"/>
              <a:gd name="connsiteY3" fmla="*/ 853440 h 1447800"/>
              <a:gd name="connsiteX4" fmla="*/ 0 w 2743200"/>
              <a:gd name="connsiteY4" fmla="*/ 0 h 1447800"/>
              <a:gd name="connsiteX0" fmla="*/ 0 w 3337560"/>
              <a:gd name="connsiteY0" fmla="*/ 0 h 868680"/>
              <a:gd name="connsiteX1" fmla="*/ 2743200 w 3337560"/>
              <a:gd name="connsiteY1" fmla="*/ 0 h 868680"/>
              <a:gd name="connsiteX2" fmla="*/ 3337560 w 3337560"/>
              <a:gd name="connsiteY2" fmla="*/ 868680 h 868680"/>
              <a:gd name="connsiteX3" fmla="*/ 655320 w 3337560"/>
              <a:gd name="connsiteY3" fmla="*/ 853440 h 868680"/>
              <a:gd name="connsiteX4" fmla="*/ 0 w 3337560"/>
              <a:gd name="connsiteY4" fmla="*/ 0 h 86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7560" h="868680">
                <a:moveTo>
                  <a:pt x="0" y="0"/>
                </a:moveTo>
                <a:lnTo>
                  <a:pt x="2743200" y="0"/>
                </a:lnTo>
                <a:lnTo>
                  <a:pt x="3337560" y="868680"/>
                </a:lnTo>
                <a:lnTo>
                  <a:pt x="655320" y="853440"/>
                </a:lnTo>
                <a:lnTo>
                  <a:pt x="0" y="0"/>
                </a:lnTo>
                <a:close/>
              </a:path>
            </a:pathLst>
          </a:custGeom>
          <a:solidFill>
            <a:srgbClr val="F07F09">
              <a:alpha val="22000"/>
            </a:srgbClr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066800" y="5162550"/>
            <a:ext cx="2081690" cy="1100138"/>
            <a:chOff x="2590323" y="4609147"/>
            <a:chExt cx="2081690" cy="1100138"/>
          </a:xfrm>
        </p:grpSpPr>
        <p:sp>
          <p:nvSpPr>
            <p:cNvPr id="57" name="Rectangle 56"/>
            <p:cNvSpPr/>
            <p:nvPr/>
          </p:nvSpPr>
          <p:spPr>
            <a:xfrm>
              <a:off x="2602468" y="4609148"/>
              <a:ext cx="2057400" cy="1085850"/>
            </a:xfrm>
            <a:prstGeom prst="rect">
              <a:avLst/>
            </a:prstGeom>
            <a:solidFill>
              <a:srgbClr val="F07F09">
                <a:alpha val="22000"/>
              </a:srgbClr>
            </a:solidFill>
            <a:ln w="425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2590323" y="4874895"/>
              <a:ext cx="2057400" cy="571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>
              <a:off x="2614613" y="5123498"/>
              <a:ext cx="2057400" cy="571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>
            <a:xfrm>
              <a:off x="2614613" y="5409248"/>
              <a:ext cx="2057400" cy="571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>
            <a:xfrm>
              <a:off x="2896076" y="4620577"/>
              <a:ext cx="0" cy="108299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>
            <a:xfrm>
              <a:off x="3204686" y="4626292"/>
              <a:ext cx="0" cy="108299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>
            <a:xfrm>
              <a:off x="3810476" y="4620577"/>
              <a:ext cx="0" cy="108299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>
            <a:xfrm>
              <a:off x="4096226" y="4620577"/>
              <a:ext cx="0" cy="108299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>
            <a:xfrm>
              <a:off x="4381976" y="4620577"/>
              <a:ext cx="0" cy="108299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>
            <a:xfrm>
              <a:off x="3490436" y="4609147"/>
              <a:ext cx="0" cy="108299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67" name="Group 66"/>
          <p:cNvGrpSpPr/>
          <p:nvPr/>
        </p:nvGrpSpPr>
        <p:grpSpPr>
          <a:xfrm>
            <a:off x="6705600" y="5162550"/>
            <a:ext cx="1468041" cy="1100138"/>
            <a:chOff x="6350794" y="4509135"/>
            <a:chExt cx="1468041" cy="1100138"/>
          </a:xfrm>
        </p:grpSpPr>
        <p:sp>
          <p:nvSpPr>
            <p:cNvPr id="68" name="Rectangle 67"/>
            <p:cNvSpPr/>
            <p:nvPr/>
          </p:nvSpPr>
          <p:spPr>
            <a:xfrm>
              <a:off x="6350794" y="4509135"/>
              <a:ext cx="1455896" cy="1085850"/>
            </a:xfrm>
            <a:prstGeom prst="rect">
              <a:avLst/>
            </a:prstGeom>
            <a:solidFill>
              <a:srgbClr val="F07F09">
                <a:alpha val="22000"/>
              </a:srgbClr>
            </a:solidFill>
            <a:ln w="425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6362939" y="5023486"/>
              <a:ext cx="1455896" cy="1571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>
            <a:xfrm>
              <a:off x="6362939" y="5309235"/>
              <a:ext cx="1455896" cy="357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>
            <a:xfrm>
              <a:off x="6644402" y="4520565"/>
              <a:ext cx="0" cy="108299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>
            <a:xfrm>
              <a:off x="6953012" y="4526280"/>
              <a:ext cx="0" cy="108299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>
            <a:xfrm>
              <a:off x="7558802" y="4520565"/>
              <a:ext cx="0" cy="108299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>
            <a:xfrm>
              <a:off x="7238762" y="4509135"/>
              <a:ext cx="0" cy="108299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75" name="Down Arrow 74"/>
          <p:cNvSpPr/>
          <p:nvPr/>
        </p:nvSpPr>
        <p:spPr>
          <a:xfrm>
            <a:off x="6374130" y="1827430"/>
            <a:ext cx="1017270" cy="902970"/>
          </a:xfrm>
          <a:prstGeom prst="downArrow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28 N</a:t>
            </a:r>
          </a:p>
        </p:txBody>
      </p:sp>
      <p:sp>
        <p:nvSpPr>
          <p:cNvPr id="76" name="Rectangle 6"/>
          <p:cNvSpPr/>
          <p:nvPr/>
        </p:nvSpPr>
        <p:spPr>
          <a:xfrm>
            <a:off x="6172200" y="3338512"/>
            <a:ext cx="1965960" cy="640080"/>
          </a:xfrm>
          <a:custGeom>
            <a:avLst/>
            <a:gdLst>
              <a:gd name="connsiteX0" fmla="*/ 0 w 2743200"/>
              <a:gd name="connsiteY0" fmla="*/ 0 h 1447800"/>
              <a:gd name="connsiteX1" fmla="*/ 2743200 w 2743200"/>
              <a:gd name="connsiteY1" fmla="*/ 0 h 1447800"/>
              <a:gd name="connsiteX2" fmla="*/ 2743200 w 2743200"/>
              <a:gd name="connsiteY2" fmla="*/ 1447800 h 1447800"/>
              <a:gd name="connsiteX3" fmla="*/ 0 w 2743200"/>
              <a:gd name="connsiteY3" fmla="*/ 1447800 h 1447800"/>
              <a:gd name="connsiteX4" fmla="*/ 0 w 2743200"/>
              <a:gd name="connsiteY4" fmla="*/ 0 h 1447800"/>
              <a:gd name="connsiteX0" fmla="*/ 0 w 2743200"/>
              <a:gd name="connsiteY0" fmla="*/ 0 h 1447800"/>
              <a:gd name="connsiteX1" fmla="*/ 2743200 w 2743200"/>
              <a:gd name="connsiteY1" fmla="*/ 0 h 1447800"/>
              <a:gd name="connsiteX2" fmla="*/ 2743200 w 2743200"/>
              <a:gd name="connsiteY2" fmla="*/ 1447800 h 1447800"/>
              <a:gd name="connsiteX3" fmla="*/ 655320 w 2743200"/>
              <a:gd name="connsiteY3" fmla="*/ 853440 h 1447800"/>
              <a:gd name="connsiteX4" fmla="*/ 0 w 2743200"/>
              <a:gd name="connsiteY4" fmla="*/ 0 h 1447800"/>
              <a:gd name="connsiteX0" fmla="*/ 0 w 3337560"/>
              <a:gd name="connsiteY0" fmla="*/ 0 h 868680"/>
              <a:gd name="connsiteX1" fmla="*/ 2743200 w 3337560"/>
              <a:gd name="connsiteY1" fmla="*/ 0 h 868680"/>
              <a:gd name="connsiteX2" fmla="*/ 3337560 w 3337560"/>
              <a:gd name="connsiteY2" fmla="*/ 868680 h 868680"/>
              <a:gd name="connsiteX3" fmla="*/ 655320 w 3337560"/>
              <a:gd name="connsiteY3" fmla="*/ 853440 h 868680"/>
              <a:gd name="connsiteX4" fmla="*/ 0 w 3337560"/>
              <a:gd name="connsiteY4" fmla="*/ 0 h 868680"/>
              <a:gd name="connsiteX0" fmla="*/ 0 w 3337560"/>
              <a:gd name="connsiteY0" fmla="*/ 0 h 868680"/>
              <a:gd name="connsiteX1" fmla="*/ 2035699 w 3337560"/>
              <a:gd name="connsiteY1" fmla="*/ 15240 h 868680"/>
              <a:gd name="connsiteX2" fmla="*/ 3337560 w 3337560"/>
              <a:gd name="connsiteY2" fmla="*/ 868680 h 868680"/>
              <a:gd name="connsiteX3" fmla="*/ 655320 w 3337560"/>
              <a:gd name="connsiteY3" fmla="*/ 853440 h 868680"/>
              <a:gd name="connsiteX4" fmla="*/ 0 w 3337560"/>
              <a:gd name="connsiteY4" fmla="*/ 0 h 868680"/>
              <a:gd name="connsiteX0" fmla="*/ 0 w 2645439"/>
              <a:gd name="connsiteY0" fmla="*/ 0 h 853440"/>
              <a:gd name="connsiteX1" fmla="*/ 2035699 w 2645439"/>
              <a:gd name="connsiteY1" fmla="*/ 15240 h 853440"/>
              <a:gd name="connsiteX2" fmla="*/ 2645439 w 2645439"/>
              <a:gd name="connsiteY2" fmla="*/ 853440 h 853440"/>
              <a:gd name="connsiteX3" fmla="*/ 655320 w 2645439"/>
              <a:gd name="connsiteY3" fmla="*/ 853440 h 853440"/>
              <a:gd name="connsiteX4" fmla="*/ 0 w 2645439"/>
              <a:gd name="connsiteY4" fmla="*/ 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5439" h="853440">
                <a:moveTo>
                  <a:pt x="0" y="0"/>
                </a:moveTo>
                <a:lnTo>
                  <a:pt x="2035699" y="15240"/>
                </a:lnTo>
                <a:lnTo>
                  <a:pt x="2645439" y="853440"/>
                </a:lnTo>
                <a:lnTo>
                  <a:pt x="655320" y="853440"/>
                </a:lnTo>
                <a:lnTo>
                  <a:pt x="0" y="0"/>
                </a:lnTo>
                <a:close/>
              </a:path>
            </a:pathLst>
          </a:custGeom>
          <a:solidFill>
            <a:srgbClr val="F07F09">
              <a:alpha val="22000"/>
            </a:srgbClr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962102" y="1628238"/>
            <a:ext cx="628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600" dirty="0">
                <a:latin typeface="NikoshBAN" pitchFamily="2" charset="0"/>
                <a:cs typeface="NikoshBAN" pitchFamily="2" charset="0"/>
              </a:rPr>
              <a:t>ব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ল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3423788" y="4425375"/>
            <a:ext cx="2519812" cy="584775"/>
          </a:xfrm>
          <a:prstGeom prst="rect">
            <a:avLst/>
          </a:prstGeom>
          <a:solidFill>
            <a:srgbClr val="4E8542">
              <a:lumMod val="20000"/>
              <a:lumOff val="80000"/>
            </a:srgb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ক্ষেত্রফল =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3423788" y="3739575"/>
            <a:ext cx="2519812" cy="584775"/>
          </a:xfrm>
          <a:prstGeom prst="rect">
            <a:avLst/>
          </a:prstGeom>
          <a:solidFill>
            <a:srgbClr val="4E8542">
              <a:lumMod val="20000"/>
              <a:lumOff val="80000"/>
            </a:srgb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বল =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89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0.01146 0.1592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2.22222E-6 0.00023 C 0.00104 0.0044 0.00226 0.00787 0.0033 0.01366 C 0.00452 0.02106 0.00452 0.01944 0.00625 0.02593 C 0.00677 0.03009 0.00729 0.03079 0.00851 0.03611 C 0.00903 0.03843 0.00955 0.0412 0.01025 0.04398 C 0.01025 0.04699 0.01077 0.04977 0.01129 0.05231 C 0.01129 0.0544 0.01198 0.05625 0.0125 0.05833 C 0.0125 0.06088 0.01302 0.06389 0.01354 0.06644 C 0.01354 0.06875 0.01424 0.07037 0.01476 0.07245 C 0.01528 0.07639 0.01528 0.08102 0.01597 0.08472 C 0.01597 0.08704 0.0165 0.08819 0.01702 0.09097 C 0.01702 0.09329 0.01702 0.09653 0.01771 0.09907 C 0.01771 0.10139 0.01823 0.10278 0.01875 0.10509 C 0.01927 0.10741 0.01927 0.11111 0.01997 0.11296 C 0.02049 0.11528 0.02101 0.11574 0.0217 0.11713 C 0.02222 0.11898 0.02327 0.1213 0.02396 0.12315 C 0.02396 0.12616 0.02448 0.12917 0.025 0.13148 C 0.0257 0.1338 0.02622 0.13519 0.02674 0.1375 C 0.02847 0.14306 0.02847 0.14514 0.02969 0.15347 C 0.03073 0.16296 0.03299 0.18218 0.03299 0.18241 C 0.03299 0.18565 0.03299 0.18912 0.03368 0.19236 C 0.03472 0.21157 0.03472 0.20856 0.03646 0.22269 C 0.03698 0.22639 0.03698 0.23079 0.03768 0.23495 C 0.03993 0.26134 0.03768 0.23681 0.03941 0.26319 C 0.03993 0.26806 0.04045 0.27269 0.04045 0.27755 C 0.04097 0.28148 0.04097 0.28565 0.04097 0.28935 C 0.04167 0.29282 0.04219 0.2963 0.04271 0.29977 C 0.04271 0.30255 0.04271 0.30532 0.04271 0.30787 C 0.04271 0.30995 0.04341 0.31134 0.04393 0.31412 C 0.04393 0.31852 0.04393 0.32361 0.04393 0.32801 C 0.04393 0.33218 0.04445 0.33588 0.04445 0.34005 C 0.04497 0.35532 0.04497 0.34884 0.04618 0.36042 C 0.04618 0.36551 0.04618 0.37014 0.04618 0.37477 C 0.04618 0.37824 0.0474 0.39329 0.04792 0.39699 C 0.04792 0.40046 0.04844 0.4037 0.04896 0.40694 C 0.04896 0.40949 0.04966 0.41157 0.04966 0.41343 C 0.05018 0.41551 0.05018 0.41713 0.0507 0.41944 C 0.05243 0.4294 0.0507 0.42199 0.05313 0.4294 C 0.05243 0.43565 0.05243 0.4419 0.05243 0.44769 C 0.05243 0.44977 0.05191 0.45162 0.05191 0.4537 C 0.05191 0.45556 0.05191 0.45093 0.05243 0.44977 L 0.05243 0.45 " pathEditMode="relative" rAng="0" ptsTypes="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-4.16667E-6 0.00023 C 0.00087 0.00463 0.00243 0.00949 0.0033 0.01505 C 0.00487 0.02408 0.00573 0.06644 0.00608 0.06713 C 0.00625 0.08009 0.00695 0.08264 0.00851 0.09398 C 0.00973 0.14861 0.00973 0.12778 0.00973 0.15671 L 0.00973 0.15695 " pathEditMode="relative" rAng="0" ptsTypes="AAAAAAA">
                                      <p:cBhvr>
                                        <p:cTn id="6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0.0559 0.4527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4" grpId="0" animBg="1"/>
      <p:bldP spid="54" grpId="1" animBg="1"/>
      <p:bldP spid="55" grpId="0" animBg="1"/>
      <p:bldP spid="55" grpId="1" animBg="1"/>
      <p:bldP spid="55" grpId="2" animBg="1"/>
      <p:bldP spid="75" grpId="0" animBg="1"/>
      <p:bldP spid="75" grpId="1" animBg="1"/>
      <p:bldP spid="76" grpId="0" animBg="1"/>
      <p:bldP spid="76" grpId="1" animBg="1"/>
      <p:bldP spid="76" grpId="2" animBg="1"/>
      <p:bldP spid="77" grpId="0"/>
      <p:bldP spid="78" grpId="0" animBg="1"/>
      <p:bldP spid="7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85900"/>
            <a:ext cx="9144000" cy="5029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33400" y="5395556"/>
            <a:ext cx="8044956" cy="95794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5400000" scaled="1"/>
            <a:tileRect/>
          </a:gra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কোনো তলে স্থির অবস্থায় থেকে 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প্রবাহী তার প্রতি একক ক্ষেত্রফলে</a:t>
            </a:r>
            <a:endParaRPr kumimoji="0" lang="bn-IN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লম্বভাবে যে বল প্রয়োগ করে তার মানকে প্রবাহীর  চাপ বলে</a:t>
            </a:r>
            <a:r>
              <a:rPr kumimoji="0" lang="bn-IN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।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t="36040" r="6749" b="10012"/>
          <a:stretch/>
        </p:blipFill>
        <p:spPr bwMode="auto">
          <a:xfrm>
            <a:off x="457051" y="1890357"/>
            <a:ext cx="815354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58000" y="1737956"/>
            <a:ext cx="1359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ক্ষেত্রফল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276600" y="1814156"/>
            <a:ext cx="0" cy="559933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>
          <a:xfrm flipH="1">
            <a:off x="3657600" y="1822506"/>
            <a:ext cx="1588" cy="569260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>
          <a:xfrm>
            <a:off x="2133600" y="1833985"/>
            <a:ext cx="0" cy="565050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>
          <a:xfrm flipH="1">
            <a:off x="4800600" y="1814156"/>
            <a:ext cx="1588" cy="559933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>
          <a:xfrm>
            <a:off x="6324600" y="1848957"/>
            <a:ext cx="0" cy="519109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>
          <a:xfrm rot="5400000">
            <a:off x="1498372" y="2112719"/>
            <a:ext cx="533400" cy="1588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>
          <a:xfrm>
            <a:off x="6705600" y="1833985"/>
            <a:ext cx="0" cy="533400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>
          <a:xfrm>
            <a:off x="4038600" y="1846813"/>
            <a:ext cx="0" cy="533400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838200" y="1814156"/>
            <a:ext cx="628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600" dirty="0">
                <a:latin typeface="NikoshBAN" pitchFamily="2" charset="0"/>
                <a:cs typeface="NikoshBAN" pitchFamily="2" charset="0"/>
              </a:rPr>
              <a:t>ব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ল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514600" y="1814156"/>
            <a:ext cx="0" cy="568579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>
          <a:xfrm>
            <a:off x="4419600" y="1814156"/>
            <a:ext cx="1" cy="533400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>
          <a:xfrm>
            <a:off x="5943600" y="1850218"/>
            <a:ext cx="0" cy="519109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>
          <a:xfrm>
            <a:off x="2895600" y="1814156"/>
            <a:ext cx="0" cy="568579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>
          <a:xfrm>
            <a:off x="5562600" y="1846813"/>
            <a:ext cx="0" cy="533400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>
          <a:xfrm>
            <a:off x="5181600" y="1814156"/>
            <a:ext cx="0" cy="573740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2819400" y="91529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 err="1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</a:t>
            </a:r>
            <a:r>
              <a:rPr lang="en-US" sz="4400" b="1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আলোচনা</a:t>
            </a:r>
            <a:r>
              <a:rPr lang="en-US" sz="4400" b="1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4400" b="1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(চাপ) </a:t>
            </a:r>
            <a:endParaRPr lang="en-US" sz="4400" b="1" dirty="0">
              <a:ln w="11430"/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54388" y="3323391"/>
            <a:ext cx="2895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চাপ = বল / ক্ষেত্রফল 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P   =  F / A</a:t>
            </a:r>
            <a:endParaRPr lang="bn-IN" sz="3200" dirty="0" smtClean="0">
              <a:latin typeface="Times New Roman" pitchFamily="18" charset="0"/>
              <a:cs typeface="NikoshBAN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93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10" grpId="0"/>
      <p:bldP spid="19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95400"/>
            <a:ext cx="9144000" cy="52387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12675" y="1600200"/>
            <a:ext cx="7921725" cy="3837682"/>
            <a:chOff x="580018" y="1981200"/>
            <a:chExt cx="5483325" cy="29391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2" t="30655" r="6203" b="9078"/>
            <a:stretch/>
          </p:blipFill>
          <p:spPr>
            <a:xfrm>
              <a:off x="580018" y="1981200"/>
              <a:ext cx="5483325" cy="2939143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4495800" y="3200400"/>
              <a:ext cx="0" cy="83820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>
            <a:xfrm>
              <a:off x="4267200" y="3200400"/>
              <a:ext cx="0" cy="83820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>
            <a:xfrm>
              <a:off x="3200400" y="2971800"/>
              <a:ext cx="0" cy="83820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>
            <a:xfrm>
              <a:off x="2971800" y="2971800"/>
              <a:ext cx="0" cy="83820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>
            <a:xfrm>
              <a:off x="1447800" y="2743200"/>
              <a:ext cx="0" cy="83820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>
            <a:xfrm>
              <a:off x="1219200" y="2743200"/>
              <a:ext cx="0" cy="83820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</p:grpSp>
      <p:sp>
        <p:nvSpPr>
          <p:cNvPr id="12" name="TextBox 11"/>
          <p:cNvSpPr txBox="1"/>
          <p:nvPr/>
        </p:nvSpPr>
        <p:spPr>
          <a:xfrm>
            <a:off x="2590800" y="4286577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ঊর্ধ্বমুখী বল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2676" y="5437882"/>
            <a:ext cx="7921724" cy="1077218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নিমজ্জিত বস্তুর উপর প্রবাহী পদার্থ লম্বভাবে যে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ঊর্ধ্বমুখী বল ক্রিয়া করে তাকে প্লবতা </a:t>
            </a:r>
            <a:r>
              <a:rPr kumimoji="0" lang="bn-BD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3200" kern="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kumimoji="0" lang="bn-BD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26342" y="133350"/>
            <a:ext cx="4094391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en-US" sz="4400" b="1" dirty="0" err="1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</a:t>
            </a:r>
            <a:r>
              <a:rPr lang="en-US" sz="4400" b="1" dirty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আলোচনা</a:t>
            </a:r>
            <a:r>
              <a:rPr lang="en-US" sz="4400" b="1" dirty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4400" b="1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(প্লবতা) </a:t>
            </a:r>
            <a:endParaRPr lang="en-US" sz="4400" b="1" dirty="0">
              <a:ln w="11430"/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38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09700"/>
            <a:ext cx="9144000" cy="5105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286000" y="1752600"/>
            <a:ext cx="4572000" cy="3657600"/>
            <a:chOff x="4114800" y="1905000"/>
            <a:chExt cx="4572000" cy="3657600"/>
          </a:xfrm>
          <a:solidFill>
            <a:sysClr val="window" lastClr="FFFFFF"/>
          </a:solidFill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800" y="1905000"/>
              <a:ext cx="4572000" cy="3657600"/>
            </a:xfrm>
            <a:prstGeom prst="rect">
              <a:avLst/>
            </a:prstGeom>
            <a:grpFill/>
            <a:ln w="19050">
              <a:solidFill>
                <a:sysClr val="windowText" lastClr="000000"/>
              </a:solidFill>
            </a:ln>
          </p:spPr>
        </p:pic>
        <p:sp>
          <p:nvSpPr>
            <p:cNvPr id="6" name="Flowchart: Process 5"/>
            <p:cNvSpPr/>
            <p:nvPr/>
          </p:nvSpPr>
          <p:spPr>
            <a:xfrm>
              <a:off x="5867400" y="1905000"/>
              <a:ext cx="2819400" cy="2038350"/>
            </a:xfrm>
            <a:prstGeom prst="flowChartProcess">
              <a:avLst/>
            </a:prstGeom>
            <a:grpFill/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638300"/>
            <a:ext cx="466725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343025" y="5456932"/>
            <a:ext cx="6553200" cy="1077218"/>
          </a:xfrm>
          <a:prstGeom prst="rect">
            <a:avLst/>
          </a:prstGeom>
          <a:solidFill>
            <a:srgbClr val="CCFFCC"/>
          </a:solidFill>
          <a:ln w="19050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প্লবতার মান বস্তুর নিমজ্জিত অংশ কর্তৃক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অপসারিত তরল পদার্থের ওজনের সমান 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93734" y="152400"/>
            <a:ext cx="3956532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 err="1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</a:t>
            </a:r>
            <a:r>
              <a:rPr lang="en-US" sz="4400" b="1" dirty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আলোচনা</a:t>
            </a:r>
            <a:r>
              <a:rPr lang="en-US" sz="4400" b="1" dirty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4400" b="1" dirty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(প্লবতা)</a:t>
            </a:r>
            <a:endParaRPr lang="en-US" b="1" dirty="0">
              <a:ln w="11430"/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249217" y="3205247"/>
            <a:ext cx="3551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প্লবতা = ৩ পাউন্ডওজন 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83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152398"/>
            <a:ext cx="6253635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 err="1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</a:t>
            </a:r>
            <a:r>
              <a:rPr lang="en-US" sz="4400" b="1" dirty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আলোচনা</a:t>
            </a:r>
            <a:r>
              <a:rPr lang="en-US" sz="4400" b="1" dirty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4400" b="1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</a:t>
            </a:r>
            <a:r>
              <a:rPr lang="en-US" sz="4400" b="1" dirty="0" err="1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আর্কিমিডিসের</a:t>
            </a:r>
            <a:r>
              <a:rPr lang="en-US" sz="4400" b="1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সূত্র</a:t>
            </a:r>
            <a:r>
              <a:rPr lang="bn-IN" sz="4400" b="1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</a:t>
            </a:r>
            <a:endParaRPr lang="en-US" b="1" dirty="0">
              <a:ln w="11430"/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314450"/>
            <a:ext cx="9144000" cy="5181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dirty="0" smtClean="0"/>
              <a:t> 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307965" y="1627880"/>
            <a:ext cx="3162300" cy="2501184"/>
            <a:chOff x="4114800" y="1905000"/>
            <a:chExt cx="4572000" cy="3657600"/>
          </a:xfrm>
          <a:solidFill>
            <a:sysClr val="window" lastClr="FFFFFF"/>
          </a:solidFill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800" y="1905000"/>
              <a:ext cx="4572000" cy="3657600"/>
            </a:xfrm>
            <a:prstGeom prst="rect">
              <a:avLst/>
            </a:prstGeom>
            <a:grpFill/>
            <a:ln w="19050">
              <a:solidFill>
                <a:sysClr val="windowText" lastClr="000000"/>
              </a:solidFill>
            </a:ln>
          </p:spPr>
        </p:pic>
        <p:sp>
          <p:nvSpPr>
            <p:cNvPr id="7" name="Flowchart: Process 6"/>
            <p:cNvSpPr/>
            <p:nvPr/>
          </p:nvSpPr>
          <p:spPr>
            <a:xfrm>
              <a:off x="5867400" y="1905000"/>
              <a:ext cx="2819400" cy="2038350"/>
            </a:xfrm>
            <a:prstGeom prst="flowChartProcess">
              <a:avLst/>
            </a:prstGeom>
            <a:grpFill/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28600" y="4395847"/>
            <a:ext cx="8915400" cy="2062103"/>
          </a:xfrm>
          <a:prstGeom prst="rect">
            <a:avLst/>
          </a:prstGeom>
          <a:solidFill>
            <a:srgbClr val="D0FFC1"/>
          </a:solidFill>
          <a:ln w="19050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3200" b="1" u="sng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আর্কিমিডিসের</a:t>
            </a:r>
            <a:r>
              <a:rPr lang="en-US" sz="3200" b="1" u="sng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u="sng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সূত্র</a:t>
            </a:r>
            <a:r>
              <a:rPr lang="bn-IN" sz="3200" b="1" u="sng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ঃ </a:t>
            </a:r>
            <a:r>
              <a:rPr kumimoji="0" lang="bn-BD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কোনো </a:t>
            </a:r>
            <a:r>
              <a:rPr kumimoji="0" lang="bn-BD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বস্তুকে স্থির তরল অথবা বায়বীয় পদার্থে আংশিক </a:t>
            </a:r>
            <a:r>
              <a:rPr kumimoji="0" lang="bn-BD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বা</a:t>
            </a:r>
            <a:r>
              <a:rPr kumimoji="0" lang="bn-IN" sz="32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bn-BD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সম্পূর্ণ </a:t>
            </a:r>
            <a:r>
              <a:rPr kumimoji="0" lang="bn-BD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ডুবালে বস্তুটি কিছু ওজন হারায় বলে মনে হয়</a:t>
            </a:r>
            <a:r>
              <a:rPr kumimoji="0" lang="bn-BD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।</a:t>
            </a:r>
            <a:endParaRPr kumimoji="0" lang="bn-IN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  <a:p>
            <a:pPr lvl="0"/>
            <a:r>
              <a:rPr kumimoji="0" lang="bn-BD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এই হারানো</a:t>
            </a:r>
            <a:r>
              <a:rPr lang="bn-IN" sz="3200" kern="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kumimoji="0" lang="bn-BD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ওজন </a:t>
            </a:r>
            <a:r>
              <a:rPr kumimoji="0" lang="bn-BD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বস্তুটি দ্বারা অপসারিত তরল বা বায়বীয় পদার্থের </a:t>
            </a:r>
            <a:r>
              <a:rPr kumimoji="0" lang="bn-BD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ওজনের</a:t>
            </a:r>
            <a:r>
              <a:rPr kumimoji="0" lang="bn-IN" sz="32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bn-BD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সমান</a:t>
            </a:r>
            <a:r>
              <a:rPr kumimoji="0" lang="bn-IN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।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965" y="1605932"/>
            <a:ext cx="3181350" cy="254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82" y="1605932"/>
            <a:ext cx="3284018" cy="26670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6200000">
            <a:off x="6695081" y="2580281"/>
            <a:ext cx="2361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n-IN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হারানো ওজন = অপসারিত       তরলের ওজন 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26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175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uiExpand="1" build="p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0" y="1352550"/>
            <a:ext cx="9144000" cy="512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899252" y="1472625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32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4191000" y="3048000"/>
            <a:ext cx="3482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প্রবাহীর উপর অভিকর্ষজ </a:t>
            </a:r>
            <a:r>
              <a:rPr lang="bn-BD" sz="2400" dirty="0">
                <a:latin typeface="NikoshBAN" pitchFamily="2" charset="0"/>
                <a:cs typeface="NikoshBAN" pitchFamily="2" charset="0"/>
              </a:rPr>
              <a:t>ত্বরণ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972050" y="2662578"/>
            <a:ext cx="3405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সিলিন্ডারের উচ্চতা,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bn-BD" sz="24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– h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121101" y="2286000"/>
            <a:ext cx="2595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প্রবাহী তরলের ঘনত্ব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ρ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054312" y="1900534"/>
            <a:ext cx="3719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সিলিন্ডারের প্রস্থচ্ছেদের ক্ষেত্রফল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434620" y="3429000"/>
            <a:ext cx="4023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PQ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ক্ষেত্রফলে নিম্নমূখী বল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Ah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l-GR" sz="2400" dirty="0" smtClean="0">
                <a:latin typeface="Times New Roman"/>
                <a:cs typeface="Times New Roman"/>
              </a:rPr>
              <a:t>ρ</a:t>
            </a:r>
            <a:r>
              <a:rPr lang="en-US" sz="2400" dirty="0" smtClean="0">
                <a:latin typeface="Times New Roman"/>
                <a:cs typeface="Times New Roman"/>
              </a:rPr>
              <a:t>g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4064070" y="4191000"/>
                <a:ext cx="44703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bn-BD" sz="2400" i="1" smtClean="0">
                        <a:latin typeface="Cambria Math"/>
                        <a:ea typeface="Cambria Math"/>
                        <a:cs typeface="NikoshBAN" pitchFamily="2" charset="0"/>
                      </a:rPr>
                      <m:t>∴</m:t>
                    </m:r>
                  </m:oMath>
                </a14:m>
                <a:r>
                  <a:rPr lang="bn-BD" sz="2400" dirty="0" smtClean="0">
                    <a:latin typeface="NikoshBAN" pitchFamily="2" charset="0"/>
                    <a:cs typeface="NikoshBAN" pitchFamily="2" charset="0"/>
                  </a:rPr>
                  <a:t> প্লবতা =</a:t>
                </a:r>
                <a:r>
                  <a:rPr lang="en-US" sz="2400" dirty="0" smtClean="0">
                    <a:latin typeface="NikoshBAN" pitchFamily="2" charset="0"/>
                    <a:cs typeface="NikoshBAN" pitchFamily="2" charset="0"/>
                  </a:rPr>
                  <a:t> F</a:t>
                </a:r>
                <a:r>
                  <a:rPr lang="en-US" sz="24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–F</a:t>
                </a:r>
                <a:r>
                  <a:rPr lang="en-US" sz="2400" baseline="-25000" dirty="0" smtClean="0">
                    <a:latin typeface="Times New Roman" pitchFamily="18" charset="0"/>
                    <a:cs typeface="Times New Roman" pitchFamily="18" charset="0"/>
                  </a:rPr>
                  <a:t>1 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= Ah</a:t>
                </a:r>
                <a:r>
                  <a:rPr lang="en-US" sz="24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l-GR" sz="2400" dirty="0" smtClean="0">
                    <a:latin typeface="Times New Roman"/>
                    <a:cs typeface="Times New Roman"/>
                  </a:rPr>
                  <a:t>ρ</a:t>
                </a:r>
                <a:r>
                  <a:rPr lang="en-US" sz="2400" dirty="0" smtClean="0">
                    <a:latin typeface="Times New Roman"/>
                    <a:cs typeface="Times New Roman"/>
                  </a:rPr>
                  <a:t>g – Ah</a:t>
                </a:r>
                <a:r>
                  <a:rPr lang="en-US" sz="2400" baseline="-25000" dirty="0" smtClean="0">
                    <a:latin typeface="Times New Roman"/>
                    <a:cs typeface="Times New Roman"/>
                  </a:rPr>
                  <a:t>1</a:t>
                </a:r>
                <a:r>
                  <a:rPr lang="el-GR" sz="2400" dirty="0" smtClean="0">
                    <a:latin typeface="Times New Roman"/>
                    <a:cs typeface="Times New Roman"/>
                  </a:rPr>
                  <a:t>ρ</a:t>
                </a:r>
                <a:r>
                  <a:rPr lang="en-US" sz="2400" dirty="0" smtClean="0">
                    <a:latin typeface="Times New Roman"/>
                    <a:cs typeface="Times New Roman"/>
                  </a:rPr>
                  <a:t>g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  </a:t>
                </a:r>
                <a:endParaRPr lang="en-US" sz="2400" dirty="0"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70" y="4191000"/>
                <a:ext cx="4470330" cy="461665"/>
              </a:xfrm>
              <a:prstGeom prst="rect">
                <a:avLst/>
              </a:prstGeom>
              <a:blipFill rotWithShape="1">
                <a:blip r:embed="rId2"/>
                <a:stretch>
                  <a:fillRect t="-14667" r="-1910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ctangle 69"/>
          <p:cNvSpPr/>
          <p:nvPr/>
        </p:nvSpPr>
        <p:spPr>
          <a:xfrm>
            <a:off x="3421213" y="1447800"/>
            <a:ext cx="5213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একটি সিলিন্ডার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PQRS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তরলে সম্পূর্ণ নিমজ্জিত আছে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1" name="Right Arrow 70"/>
          <p:cNvSpPr/>
          <p:nvPr/>
        </p:nvSpPr>
        <p:spPr>
          <a:xfrm rot="5400000">
            <a:off x="1953648" y="1911206"/>
            <a:ext cx="609600" cy="292387"/>
          </a:xfrm>
          <a:prstGeom prst="rightArrow">
            <a:avLst>
              <a:gd name="adj1" fmla="val 22339"/>
              <a:gd name="adj2" fmla="val 38367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2" name="Right Arrow 71"/>
          <p:cNvSpPr/>
          <p:nvPr/>
        </p:nvSpPr>
        <p:spPr>
          <a:xfrm rot="5400000">
            <a:off x="2334648" y="1911206"/>
            <a:ext cx="609600" cy="292387"/>
          </a:xfrm>
          <a:prstGeom prst="rightArrow">
            <a:avLst>
              <a:gd name="adj1" fmla="val 22339"/>
              <a:gd name="adj2" fmla="val 38367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3" name="Right Arrow 72"/>
          <p:cNvSpPr/>
          <p:nvPr/>
        </p:nvSpPr>
        <p:spPr>
          <a:xfrm rot="16200000" flipV="1">
            <a:off x="1524425" y="4900324"/>
            <a:ext cx="609600" cy="292387"/>
          </a:xfrm>
          <a:prstGeom prst="rightArrow">
            <a:avLst>
              <a:gd name="adj1" fmla="val 22339"/>
              <a:gd name="adj2" fmla="val 38367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4" name="Right Arrow 73"/>
          <p:cNvSpPr/>
          <p:nvPr/>
        </p:nvSpPr>
        <p:spPr>
          <a:xfrm rot="16200000" flipV="1">
            <a:off x="1966060" y="4895537"/>
            <a:ext cx="609600" cy="292387"/>
          </a:xfrm>
          <a:prstGeom prst="rightArrow">
            <a:avLst>
              <a:gd name="adj1" fmla="val 22339"/>
              <a:gd name="adj2" fmla="val 38367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5" name="Right Arrow 74"/>
          <p:cNvSpPr/>
          <p:nvPr/>
        </p:nvSpPr>
        <p:spPr>
          <a:xfrm rot="5400000">
            <a:off x="1191648" y="1911205"/>
            <a:ext cx="609600" cy="292387"/>
          </a:xfrm>
          <a:prstGeom prst="rightArrow">
            <a:avLst>
              <a:gd name="adj1" fmla="val 22339"/>
              <a:gd name="adj2" fmla="val 38367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6" name="Right Arrow 75"/>
          <p:cNvSpPr/>
          <p:nvPr/>
        </p:nvSpPr>
        <p:spPr>
          <a:xfrm rot="5400000">
            <a:off x="1572648" y="1911205"/>
            <a:ext cx="609600" cy="292387"/>
          </a:xfrm>
          <a:prstGeom prst="rightArrow">
            <a:avLst>
              <a:gd name="adj1" fmla="val 22339"/>
              <a:gd name="adj2" fmla="val 38367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538070" y="4901625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662570" y="2026961"/>
            <a:ext cx="2792938" cy="3472191"/>
            <a:chOff x="609600" y="1548825"/>
            <a:chExt cx="3021542" cy="4623375"/>
          </a:xfrm>
        </p:grpSpPr>
        <p:grpSp>
          <p:nvGrpSpPr>
            <p:cNvPr id="79" name="Group 78"/>
            <p:cNvGrpSpPr/>
            <p:nvPr/>
          </p:nvGrpSpPr>
          <p:grpSpPr>
            <a:xfrm>
              <a:off x="609600" y="1548825"/>
              <a:ext cx="3021542" cy="4623375"/>
              <a:chOff x="609600" y="1548825"/>
              <a:chExt cx="3021542" cy="4623375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3088891" y="3810000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h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609600" y="1548825"/>
                <a:ext cx="3021542" cy="4623375"/>
                <a:chOff x="5473988" y="1996168"/>
                <a:chExt cx="2144353" cy="3665778"/>
              </a:xfrm>
            </p:grpSpPr>
            <p:cxnSp>
              <p:nvCxnSpPr>
                <p:cNvPr id="95" name="Straight Connector 94"/>
                <p:cNvCxnSpPr/>
                <p:nvPr/>
              </p:nvCxnSpPr>
              <p:spPr>
                <a:xfrm>
                  <a:off x="5484741" y="4572000"/>
                  <a:ext cx="21336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  <p:cxnSp>
              <p:nvCxnSpPr>
                <p:cNvPr id="96" name="Straight Connector 95"/>
                <p:cNvCxnSpPr/>
                <p:nvPr/>
              </p:nvCxnSpPr>
              <p:spPr>
                <a:xfrm>
                  <a:off x="5484741" y="4700885"/>
                  <a:ext cx="2133600" cy="23515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5484741" y="4876800"/>
                  <a:ext cx="21336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5484741" y="5029200"/>
                  <a:ext cx="21336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5484741" y="5184135"/>
                  <a:ext cx="2133600" cy="18141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5484741" y="5318440"/>
                  <a:ext cx="2133600" cy="1391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5484741" y="4418270"/>
                  <a:ext cx="21336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  <p:cxnSp>
              <p:nvCxnSpPr>
                <p:cNvPr id="102" name="Straight Connector 101"/>
                <p:cNvCxnSpPr/>
                <p:nvPr/>
              </p:nvCxnSpPr>
              <p:spPr>
                <a:xfrm flipV="1">
                  <a:off x="5484741" y="4261759"/>
                  <a:ext cx="2133600" cy="2100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5484741" y="4130359"/>
                  <a:ext cx="21336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5484741" y="3969487"/>
                  <a:ext cx="2133600" cy="847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  <p:cxnSp>
              <p:nvCxnSpPr>
                <p:cNvPr id="105" name="Straight Connector 104"/>
                <p:cNvCxnSpPr/>
                <p:nvPr/>
              </p:nvCxnSpPr>
              <p:spPr>
                <a:xfrm flipV="1">
                  <a:off x="5484741" y="3823257"/>
                  <a:ext cx="2133600" cy="230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  <p:cxnSp>
              <p:nvCxnSpPr>
                <p:cNvPr id="106" name="Straight Connector 105"/>
                <p:cNvCxnSpPr/>
                <p:nvPr/>
              </p:nvCxnSpPr>
              <p:spPr>
                <a:xfrm flipV="1">
                  <a:off x="5484741" y="3657693"/>
                  <a:ext cx="2133600" cy="1546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5484741" y="3505200"/>
                  <a:ext cx="21336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  <p:cxnSp>
              <p:nvCxnSpPr>
                <p:cNvPr id="108" name="Straight Connector 107"/>
                <p:cNvCxnSpPr/>
                <p:nvPr/>
              </p:nvCxnSpPr>
              <p:spPr>
                <a:xfrm flipV="1">
                  <a:off x="5484741" y="3338120"/>
                  <a:ext cx="2133600" cy="1468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5484741" y="5465521"/>
                  <a:ext cx="21336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  <p:sp>
              <p:nvSpPr>
                <p:cNvPr id="110" name="Can 109"/>
                <p:cNvSpPr/>
                <p:nvPr/>
              </p:nvSpPr>
              <p:spPr>
                <a:xfrm>
                  <a:off x="5484741" y="1996168"/>
                  <a:ext cx="2133600" cy="3665778"/>
                </a:xfrm>
                <a:prstGeom prst="can">
                  <a:avLst>
                    <a:gd name="adj" fmla="val 17347"/>
                  </a:avLst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cxnSp>
              <p:nvCxnSpPr>
                <p:cNvPr id="111" name="Straight Connector 110"/>
                <p:cNvCxnSpPr/>
                <p:nvPr/>
              </p:nvCxnSpPr>
              <p:spPr>
                <a:xfrm flipV="1">
                  <a:off x="5484741" y="3184934"/>
                  <a:ext cx="2133600" cy="1546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5484741" y="3032441"/>
                  <a:ext cx="21336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  <p:cxnSp>
              <p:nvCxnSpPr>
                <p:cNvPr id="113" name="Straight Connector 112"/>
                <p:cNvCxnSpPr/>
                <p:nvPr/>
              </p:nvCxnSpPr>
              <p:spPr>
                <a:xfrm flipV="1">
                  <a:off x="5484741" y="2865361"/>
                  <a:ext cx="2133600" cy="1468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  <p:cxnSp>
              <p:nvCxnSpPr>
                <p:cNvPr id="114" name="Straight Connector 113"/>
                <p:cNvCxnSpPr/>
                <p:nvPr/>
              </p:nvCxnSpPr>
              <p:spPr>
                <a:xfrm flipV="1">
                  <a:off x="5473988" y="2705564"/>
                  <a:ext cx="2133600" cy="1468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  <p:cxnSp>
              <p:nvCxnSpPr>
                <p:cNvPr id="115" name="Straight Connector 114"/>
                <p:cNvCxnSpPr/>
                <p:nvPr/>
              </p:nvCxnSpPr>
              <p:spPr>
                <a:xfrm flipV="1">
                  <a:off x="5484741" y="2569514"/>
                  <a:ext cx="2133600" cy="1468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  <p:cxnSp>
              <p:nvCxnSpPr>
                <p:cNvPr id="116" name="Straight Connector 115"/>
                <p:cNvCxnSpPr/>
                <p:nvPr/>
              </p:nvCxnSpPr>
              <p:spPr>
                <a:xfrm flipV="1">
                  <a:off x="5484741" y="2437631"/>
                  <a:ext cx="2133600" cy="1468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</p:grpSp>
          <p:grpSp>
            <p:nvGrpSpPr>
              <p:cNvPr id="83" name="Group 82"/>
              <p:cNvGrpSpPr/>
              <p:nvPr/>
            </p:nvGrpSpPr>
            <p:grpSpPr>
              <a:xfrm>
                <a:off x="1522561" y="3279934"/>
                <a:ext cx="1117980" cy="1825466"/>
                <a:chOff x="7899135" y="1548826"/>
                <a:chExt cx="559860" cy="1825466"/>
              </a:xfrm>
            </p:grpSpPr>
            <p:sp>
              <p:nvSpPr>
                <p:cNvPr id="93" name="Can 92"/>
                <p:cNvSpPr/>
                <p:nvPr/>
              </p:nvSpPr>
              <p:spPr>
                <a:xfrm>
                  <a:off x="7899135" y="1548826"/>
                  <a:ext cx="559860" cy="1825466"/>
                </a:xfrm>
                <a:prstGeom prst="can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425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lowchart: Connector 93"/>
                <p:cNvSpPr/>
                <p:nvPr/>
              </p:nvSpPr>
              <p:spPr>
                <a:xfrm>
                  <a:off x="7899135" y="3228045"/>
                  <a:ext cx="559860" cy="146246"/>
                </a:xfrm>
                <a:prstGeom prst="flowChartConnector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425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84" name="Straight Arrow Connector 83"/>
              <p:cNvCxnSpPr/>
              <p:nvPr/>
            </p:nvCxnSpPr>
            <p:spPr>
              <a:xfrm>
                <a:off x="2640541" y="2105610"/>
                <a:ext cx="0" cy="132339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85" name="Straight Arrow Connector 84"/>
              <p:cNvCxnSpPr/>
              <p:nvPr/>
            </p:nvCxnSpPr>
            <p:spPr>
              <a:xfrm>
                <a:off x="3021541" y="3345364"/>
                <a:ext cx="0" cy="1760035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86" name="Straight Arrow Connector 85"/>
              <p:cNvCxnSpPr/>
              <p:nvPr/>
            </p:nvCxnSpPr>
            <p:spPr>
              <a:xfrm>
                <a:off x="1219200" y="2114867"/>
                <a:ext cx="0" cy="2990532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triangle" w="med" len="med"/>
                <a:tailEnd type="triangle" w="med" len="med"/>
              </a:ln>
              <a:effectLst/>
            </p:spPr>
          </p:cxnSp>
          <p:sp>
            <p:nvSpPr>
              <p:cNvPr id="87" name="TextBox 86"/>
              <p:cNvSpPr txBox="1"/>
              <p:nvPr/>
            </p:nvSpPr>
            <p:spPr>
              <a:xfrm>
                <a:off x="2743200" y="2438400"/>
                <a:ext cx="5261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h</a:t>
                </a:r>
                <a:r>
                  <a:rPr kumimoji="0" lang="en-US" sz="3200" b="0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685800" y="3808034"/>
                <a:ext cx="5261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h</a:t>
                </a:r>
                <a:r>
                  <a:rPr kumimoji="0" lang="en-US" sz="3200" b="0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1250823" y="2972569"/>
                <a:ext cx="385342" cy="6147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P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2629422" y="4876799"/>
                <a:ext cx="385342" cy="5327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R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1219200" y="4876799"/>
                <a:ext cx="385342" cy="6147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2640541" y="3135868"/>
                <a:ext cx="400949" cy="5327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Q</a:t>
                </a:r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1822606" y="3134380"/>
              <a:ext cx="4459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NikoshBAN" pitchFamily="2" charset="0"/>
                  <a:cs typeface="NikoshBAN" pitchFamily="2" charset="0"/>
                </a:rPr>
                <a:t>A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4443501" y="3805535"/>
            <a:ext cx="386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SR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ক্ষেত্রফলে ঊর্ধ্বমূখী বল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Ah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l-GR" sz="2400" dirty="0" smtClean="0">
                <a:latin typeface="Times New Roman"/>
                <a:cs typeface="Times New Roman"/>
              </a:rPr>
              <a:t>ρ</a:t>
            </a:r>
            <a:r>
              <a:rPr lang="en-US" sz="2400" dirty="0" smtClean="0">
                <a:latin typeface="Times New Roman"/>
                <a:cs typeface="Times New Roman"/>
              </a:rPr>
              <a:t>g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/>
              <p:cNvSpPr txBox="1"/>
              <p:nvPr/>
            </p:nvSpPr>
            <p:spPr>
              <a:xfrm>
                <a:off x="4017555" y="4572000"/>
                <a:ext cx="42882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bn-BD" sz="2400" i="1" smtClean="0">
                        <a:latin typeface="Cambria Math"/>
                        <a:ea typeface="Cambria Math"/>
                        <a:cs typeface="NikoshBAN" pitchFamily="2" charset="0"/>
                      </a:rPr>
                      <m:t>∴</m:t>
                    </m:r>
                  </m:oMath>
                </a14:m>
                <a:r>
                  <a:rPr lang="bn-BD" sz="2400" dirty="0" smtClean="0">
                    <a:latin typeface="NikoshBAN" pitchFamily="2" charset="0"/>
                    <a:cs typeface="NikoshBAN" pitchFamily="2" charset="0"/>
                  </a:rPr>
                  <a:t> প্লবতা =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A(h</a:t>
                </a:r>
                <a:r>
                  <a:rPr lang="en-US" sz="24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400" dirty="0" smtClean="0">
                    <a:latin typeface="Times New Roman"/>
                    <a:cs typeface="Times New Roman"/>
                  </a:rPr>
                  <a:t> – h</a:t>
                </a:r>
                <a:r>
                  <a:rPr lang="en-US" sz="2400" baseline="-25000" dirty="0" smtClean="0">
                    <a:latin typeface="Times New Roman"/>
                    <a:cs typeface="Times New Roman"/>
                  </a:rPr>
                  <a:t>1</a:t>
                </a:r>
                <a:r>
                  <a:rPr lang="en-US" sz="2400" dirty="0" smtClean="0">
                    <a:latin typeface="Times New Roman"/>
                    <a:cs typeface="Times New Roman"/>
                  </a:rPr>
                  <a:t>)</a:t>
                </a:r>
                <a:r>
                  <a:rPr lang="el-GR" sz="2400" dirty="0" smtClean="0">
                    <a:latin typeface="Times New Roman"/>
                    <a:cs typeface="Times New Roman"/>
                  </a:rPr>
                  <a:t>ρ</a:t>
                </a:r>
                <a:r>
                  <a:rPr lang="en-US" sz="2400" dirty="0" smtClean="0">
                    <a:latin typeface="Times New Roman"/>
                    <a:cs typeface="Times New Roman"/>
                  </a:rPr>
                  <a:t>g = Ah</a:t>
                </a:r>
                <a:r>
                  <a:rPr lang="el-GR" sz="2400" dirty="0" smtClean="0">
                    <a:latin typeface="Times New Roman"/>
                    <a:cs typeface="Times New Roman"/>
                  </a:rPr>
                  <a:t>ρ</a:t>
                </a:r>
                <a:r>
                  <a:rPr lang="en-US" sz="2400" dirty="0" smtClean="0">
                    <a:latin typeface="Times New Roman"/>
                    <a:cs typeface="Times New Roman"/>
                  </a:rPr>
                  <a:t>g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  </a:t>
                </a:r>
                <a:endParaRPr lang="en-US" sz="2400" dirty="0"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118" name="TextBox 1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555" y="4572000"/>
                <a:ext cx="4288245" cy="461665"/>
              </a:xfrm>
              <a:prstGeom prst="rect">
                <a:avLst/>
              </a:prstGeom>
              <a:blipFill rotWithShape="1">
                <a:blip r:embed="rId3"/>
                <a:stretch>
                  <a:fillRect t="-14474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/>
              <p:cNvSpPr txBox="1"/>
              <p:nvPr/>
            </p:nvSpPr>
            <p:spPr>
              <a:xfrm>
                <a:off x="3981450" y="5005685"/>
                <a:ext cx="44655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bn-BD" sz="2400" i="1" smtClean="0">
                        <a:latin typeface="Cambria Math"/>
                        <a:ea typeface="Cambria Math"/>
                        <a:cs typeface="NikoshBAN" pitchFamily="2" charset="0"/>
                      </a:rPr>
                      <m:t>∴</m:t>
                    </m:r>
                  </m:oMath>
                </a14:m>
                <a:r>
                  <a:rPr lang="bn-BD" sz="2400" dirty="0" smtClean="0">
                    <a:latin typeface="NikoshBAN" pitchFamily="2" charset="0"/>
                    <a:cs typeface="NikoshBAN" pitchFamily="2" charset="0"/>
                  </a:rPr>
                  <a:t> প্লবতা =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smtClean="0">
                    <a:latin typeface="Times New Roman"/>
                    <a:cs typeface="Times New Roman"/>
                  </a:rPr>
                  <a:t>Ah</a:t>
                </a:r>
                <a:r>
                  <a:rPr lang="el-GR" sz="2400" dirty="0" smtClean="0">
                    <a:latin typeface="Times New Roman"/>
                    <a:cs typeface="Times New Roman"/>
                  </a:rPr>
                  <a:t>ρ</a:t>
                </a:r>
                <a:r>
                  <a:rPr lang="en-US" sz="2400" dirty="0" smtClean="0">
                    <a:latin typeface="Times New Roman"/>
                    <a:cs typeface="Times New Roman"/>
                  </a:rPr>
                  <a:t>g = v</a:t>
                </a:r>
                <a:r>
                  <a:rPr lang="el-GR" sz="2400" dirty="0" smtClean="0">
                    <a:latin typeface="Times New Roman"/>
                    <a:cs typeface="Times New Roman"/>
                  </a:rPr>
                  <a:t>ρ</a:t>
                </a:r>
                <a:r>
                  <a:rPr lang="en-US" sz="2400" dirty="0" smtClean="0">
                    <a:latin typeface="Times New Roman"/>
                    <a:cs typeface="Times New Roman"/>
                  </a:rPr>
                  <a:t>g = mg = w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  </a:t>
                </a:r>
                <a:endParaRPr lang="en-US" sz="2400" dirty="0"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119" name="TextBox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450" y="5005685"/>
                <a:ext cx="4465517" cy="461665"/>
              </a:xfrm>
              <a:prstGeom prst="rect">
                <a:avLst/>
              </a:prstGeom>
              <a:blipFill rotWithShape="1">
                <a:blip r:embed="rId4"/>
                <a:stretch>
                  <a:fillRect t="-14474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/>
              <p:cNvSpPr txBox="1"/>
              <p:nvPr/>
            </p:nvSpPr>
            <p:spPr>
              <a:xfrm>
                <a:off x="228600" y="5646003"/>
                <a:ext cx="8763000" cy="830997"/>
              </a:xfrm>
              <a:prstGeom prst="rect">
                <a:avLst/>
              </a:prstGeom>
              <a:solidFill>
                <a:srgbClr val="CDFFBD"/>
              </a:solidFill>
              <a:ln w="19050">
                <a:solidFill>
                  <a:sysClr val="windowText" lastClr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bn-BD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NikoshBAN" pitchFamily="2" charset="0"/>
                      </a:rPr>
                      <m:t>∴</m:t>
                    </m:r>
                  </m:oMath>
                </a14:m>
                <a:r>
                  <a:rPr kumimoji="0" lang="bn-BD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লব্ধি ঊর্ধ্বমুখী বল বা প্লবতা</a:t>
                </a:r>
                <a:r>
                  <a:rPr kumimoji="0" 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বা</a:t>
                </a:r>
                <a:r>
                  <a:rPr kumimoji="0" 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হারানো</a:t>
                </a:r>
                <a:r>
                  <a:rPr kumimoji="0" 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ওজন</a:t>
                </a:r>
                <a:r>
                  <a:rPr kumimoji="0" 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kumimoji="0" lang="bn-BD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 =</a:t>
                </a:r>
                <a:r>
                  <a:rPr kumimoji="0" 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bn-BD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সিলিন্ডার কর্তৃক অপসারিত প্রবাহীর ওজন</a:t>
                </a:r>
                <a:r>
                  <a:rPr kumimoji="0" 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kern="0" dirty="0" err="1" smtClean="0">
                    <a:solidFill>
                      <a:sysClr val="windowText" lastClr="000000"/>
                    </a:solidFill>
                    <a:latin typeface="NikoshBAN" pitchFamily="2" charset="0"/>
                    <a:cs typeface="NikoshBAN" pitchFamily="2" charset="0"/>
                  </a:rPr>
                  <a:t>এটিই</a:t>
                </a:r>
                <a:r>
                  <a:rPr lang="en-US" sz="2400" kern="0" dirty="0" smtClean="0">
                    <a:solidFill>
                      <a:sysClr val="windowText" lastClr="000000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2400" kern="0" dirty="0" err="1" smtClean="0">
                    <a:solidFill>
                      <a:sysClr val="windowText" lastClr="000000"/>
                    </a:solidFill>
                    <a:latin typeface="NikoshBAN" pitchFamily="2" charset="0"/>
                    <a:cs typeface="NikoshBAN" pitchFamily="2" charset="0"/>
                  </a:rPr>
                  <a:t>আর্কিমিডিসের</a:t>
                </a:r>
                <a:r>
                  <a:rPr lang="en-US" sz="2400" kern="0" dirty="0" smtClean="0">
                    <a:solidFill>
                      <a:sysClr val="windowText" lastClr="000000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2400" kern="0" dirty="0" err="1" smtClean="0">
                    <a:solidFill>
                      <a:sysClr val="windowText" lastClr="000000"/>
                    </a:solidFill>
                    <a:latin typeface="NikoshBAN" pitchFamily="2" charset="0"/>
                    <a:cs typeface="NikoshBAN" pitchFamily="2" charset="0"/>
                  </a:rPr>
                  <a:t>সূত্র</a:t>
                </a:r>
                <a:r>
                  <a:rPr lang="en-US" sz="2400" kern="0" dirty="0" smtClean="0">
                    <a:solidFill>
                      <a:sysClr val="windowText" lastClr="000000"/>
                    </a:solidFill>
                    <a:latin typeface="NikoshBAN" pitchFamily="2" charset="0"/>
                    <a:cs typeface="NikoshBAN" pitchFamily="2" charset="0"/>
                  </a:rPr>
                  <a:t>। 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120" name="TextBox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5646003"/>
                <a:ext cx="8763000" cy="830997"/>
              </a:xfrm>
              <a:prstGeom prst="rect">
                <a:avLst/>
              </a:prstGeom>
              <a:blipFill rotWithShape="1">
                <a:blip r:embed="rId5"/>
                <a:stretch>
                  <a:fillRect l="-1042" t="-7143" r="-486" b="-13571"/>
                </a:stretch>
              </a:blipFill>
              <a:ln w="19050">
                <a:solidFill>
                  <a:sysClr val="windowText" lastClr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054585" y="190500"/>
            <a:ext cx="711103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bn-IN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</a:t>
            </a:r>
            <a:r>
              <a:rPr lang="en-US" sz="3200" b="1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আলোচনা</a:t>
            </a:r>
            <a:r>
              <a:rPr lang="en-US" sz="3200" b="1" dirty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</a:t>
            </a:r>
            <a:r>
              <a:rPr lang="en-US" sz="3200" b="1" dirty="0" err="1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আর্কিমিডিসের</a:t>
            </a:r>
            <a:r>
              <a:rPr lang="en-US" sz="3200" b="1" dirty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সূত্রের গাণিতিক ব্যাখ্যা)</a:t>
            </a:r>
            <a:endParaRPr lang="en-US" sz="1200" b="1" dirty="0">
              <a:ln w="11430"/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79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/>
      <p:bldP spid="117" grpId="0"/>
      <p:bldP spid="118" grpId="0"/>
      <p:bldP spid="119" grpId="0"/>
      <p:bldP spid="1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" y="1314450"/>
            <a:ext cx="9144000" cy="5181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12656" r="48371" b="10026"/>
          <a:stretch/>
        </p:blipFill>
        <p:spPr>
          <a:xfrm>
            <a:off x="457200" y="1497255"/>
            <a:ext cx="3526110" cy="3148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9" t="12656" r="9106" b="10026"/>
          <a:stretch/>
        </p:blipFill>
        <p:spPr>
          <a:xfrm>
            <a:off x="4800600" y="1497256"/>
            <a:ext cx="3809999" cy="3177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329625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</a:t>
            </a:r>
            <a:r>
              <a:rPr lang="en-US" sz="3600" b="1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আলোচনা</a:t>
            </a:r>
            <a:r>
              <a:rPr lang="en-US" sz="3600" b="1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 </a:t>
            </a:r>
            <a:r>
              <a:rPr lang="bn-IN" sz="3600" b="1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আর্কিমিডিসের সূত্রের ব্যবহার </a:t>
            </a:r>
            <a:r>
              <a:rPr lang="en-US" sz="3600" b="1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 </a:t>
            </a:r>
            <a:endParaRPr lang="en-US" sz="3600" b="1" dirty="0">
              <a:ln w="11430"/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607184"/>
            <a:ext cx="3526110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পচা ডিম পানিতে ভাসে   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0600" y="4645284"/>
            <a:ext cx="3810000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ভাল ডিম পানিতে ডুবেযায়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257800"/>
            <a:ext cx="8763000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n w="1905"/>
                <a:solidFill>
                  <a:srgbClr val="CC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ঘনত্ব জানা থাকলে আর্কিমিডিসের সূত্র ব্যবহার করে কোনো বস্তুর বিশুদ্ধতা নির্ণয় করাযায় </a:t>
            </a:r>
            <a:endParaRPr lang="en-US" sz="3600" b="1" dirty="0">
              <a:ln w="1905"/>
              <a:solidFill>
                <a:srgbClr val="CC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78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90650"/>
            <a:ext cx="9144000" cy="5105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Flui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4890" y="1390650"/>
            <a:ext cx="5367910" cy="39433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50303" y="1390650"/>
            <a:ext cx="33504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I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নিচে ক্লিক করে ভিডিওটি দেখি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5333999"/>
            <a:ext cx="3581400" cy="584775"/>
          </a:xfrm>
          <a:prstGeom prst="rect">
            <a:avLst/>
          </a:prstGeom>
          <a:solidFill>
            <a:srgbClr val="C1FFFF"/>
          </a:solidFill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লঞ্চটি ভাসার কারন কী?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5892225"/>
            <a:ext cx="8455897" cy="584775"/>
          </a:xfrm>
          <a:prstGeom prst="rect">
            <a:avLst/>
          </a:prstGeom>
          <a:solidFill>
            <a:srgbClr val="C1FFFF"/>
          </a:solidFill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লঞ্চের ওজন লঞ্চ কর্তৃক</a:t>
            </a:r>
            <a:r>
              <a:rPr kumimoji="0" lang="bn-IN" sz="32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bn-BD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অপসারিত তরলের ওজনের</a:t>
            </a:r>
            <a:r>
              <a:rPr kumimoji="0" lang="bn-IN" sz="32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bn-BD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চেয়ে কম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।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190321"/>
            <a:ext cx="7162799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bn-I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en-US" sz="3600" b="1" dirty="0" err="1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</a:t>
            </a:r>
            <a:r>
              <a:rPr lang="en-US" sz="3600" b="1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আলোচনা</a:t>
            </a:r>
            <a:r>
              <a:rPr lang="en-US" sz="3600" b="1" dirty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 </a:t>
            </a:r>
            <a:r>
              <a:rPr lang="bn-IN" sz="3600" b="1" dirty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আর্কিমিডিসের সূত্রের </a:t>
            </a:r>
            <a:r>
              <a:rPr lang="bn-IN" sz="3600" b="1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প্রয়োগ</a:t>
            </a:r>
            <a:r>
              <a:rPr lang="en-US" sz="3600" b="1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 </a:t>
            </a:r>
            <a:endParaRPr lang="en-US" sz="3600" b="1" dirty="0">
              <a:ln w="11430"/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49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7" grpId="0" animBg="1"/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33500"/>
            <a:ext cx="9144000" cy="5181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95400" y="115669"/>
            <a:ext cx="67818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</a:t>
            </a:r>
            <a:r>
              <a:rPr lang="en-US" sz="3600" b="1" dirty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আলোচনা</a:t>
            </a:r>
            <a:r>
              <a:rPr lang="en-US" sz="3600" b="1" dirty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 </a:t>
            </a:r>
            <a:r>
              <a:rPr lang="bn-IN" sz="3600" b="1" dirty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আর্কিমিডিসের সূত্রের প্রয়োগ</a:t>
            </a:r>
            <a:r>
              <a:rPr lang="en-US" sz="3600" b="1" dirty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 </a:t>
            </a:r>
            <a:endParaRPr lang="en-US" b="1" dirty="0">
              <a:ln w="11430"/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4558" y="1411069"/>
            <a:ext cx="4816216" cy="646331"/>
          </a:xfrm>
          <a:prstGeom prst="rect">
            <a:avLst/>
          </a:prstGeom>
          <a:solidFill>
            <a:srgbClr val="CDFFBD"/>
          </a:solidFill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বস্তুর ভাসন এবং নিমজ্জন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837" y="2057400"/>
            <a:ext cx="8191358" cy="954107"/>
          </a:xfrm>
          <a:prstGeom prst="rect">
            <a:avLst/>
          </a:prstGeom>
          <a:solidFill>
            <a:srgbClr val="FFE7FF"/>
          </a:solidFill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457200" marR="0" lvl="0" indent="-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bn-IN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বস্তুর ওজন</a:t>
            </a:r>
            <a:r>
              <a:rPr lang="bn-IN" sz="2800" kern="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kumimoji="0" lang="bn-IN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=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W</a:t>
            </a:r>
            <a:r>
              <a:rPr kumimoji="0" lang="en-US" sz="28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খাড়া নিচের দিকে ক্রিয়া করে</a:t>
            </a:r>
          </a:p>
          <a:p>
            <a:pPr marL="457200" marR="0" lvl="0" indent="-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তরলের প্লবতা</a:t>
            </a:r>
            <a:r>
              <a:rPr kumimoji="0" lang="bn-IN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=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W</a:t>
            </a:r>
            <a:r>
              <a:rPr kumimoji="0" lang="en-US" sz="2800" b="0" i="0" u="none" strike="noStrike" kern="0" cap="none" spc="0" normalizeH="0" baseline="-2500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bn-IN" sz="28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খাড়া উপরের দিকে ক্রিরা করে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2" y="5926859"/>
            <a:ext cx="2666998" cy="584775"/>
          </a:xfrm>
          <a:prstGeom prst="rect">
            <a:avLst/>
          </a:prstGeom>
          <a:solidFill>
            <a:srgbClr val="DDF6FF"/>
          </a:solidFill>
          <a:ln w="19050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W</a:t>
            </a:r>
            <a:r>
              <a:rPr kumimoji="0" lang="en-US" sz="32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˃ W</a:t>
            </a:r>
            <a:r>
              <a:rPr kumimoji="0" lang="en-US" sz="32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41901" y="5926564"/>
            <a:ext cx="2645230" cy="584775"/>
          </a:xfrm>
          <a:prstGeom prst="rect">
            <a:avLst/>
          </a:prstGeom>
          <a:solidFill>
            <a:srgbClr val="FFCCFF"/>
          </a:solidFill>
          <a:ln w="19050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W</a:t>
            </a:r>
            <a:r>
              <a:rPr kumimoji="0" lang="en-US" sz="32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= W</a:t>
            </a:r>
            <a:r>
              <a:rPr kumimoji="0" lang="en-US" sz="32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5922803"/>
            <a:ext cx="2689989" cy="584775"/>
          </a:xfrm>
          <a:prstGeom prst="rect">
            <a:avLst/>
          </a:prstGeom>
          <a:solidFill>
            <a:srgbClr val="DDF6FF"/>
          </a:solidFill>
          <a:ln w="19050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W</a:t>
            </a:r>
            <a:r>
              <a:rPr kumimoji="0" lang="en-US" sz="32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˂ W</a:t>
            </a:r>
            <a:r>
              <a:rPr kumimoji="0" lang="en-US" sz="32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21" y="3167072"/>
            <a:ext cx="2456979" cy="2732936"/>
          </a:xfrm>
          <a:prstGeom prst="rect">
            <a:avLst/>
          </a:prstGeom>
          <a:ln w="28575">
            <a:solidFill>
              <a:sysClr val="windowText" lastClr="000000"/>
            </a:solidFill>
          </a:ln>
        </p:spPr>
      </p:pic>
      <p:grpSp>
        <p:nvGrpSpPr>
          <p:cNvPr id="14" name="Group 13"/>
          <p:cNvGrpSpPr/>
          <p:nvPr/>
        </p:nvGrpSpPr>
        <p:grpSpPr>
          <a:xfrm>
            <a:off x="1464579" y="4935629"/>
            <a:ext cx="821421" cy="742179"/>
            <a:chOff x="5491595" y="2336219"/>
            <a:chExt cx="751610" cy="794274"/>
          </a:xfrm>
        </p:grpSpPr>
        <p:sp>
          <p:nvSpPr>
            <p:cNvPr id="15" name="Flowchart: Connector 14"/>
            <p:cNvSpPr/>
            <p:nvPr/>
          </p:nvSpPr>
          <p:spPr>
            <a:xfrm>
              <a:off x="5491595" y="2336219"/>
              <a:ext cx="751610" cy="783516"/>
            </a:xfrm>
            <a:prstGeom prst="flowChartConnector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5695732" y="2371384"/>
              <a:ext cx="278080" cy="718202"/>
            </a:xfrm>
            <a:prstGeom prst="flowChartConnector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5715000" y="2343192"/>
              <a:ext cx="258812" cy="783516"/>
            </a:xfrm>
            <a:prstGeom prst="flowChartConnector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5791200" y="2340684"/>
              <a:ext cx="232360" cy="783516"/>
            </a:xfrm>
            <a:prstGeom prst="flowChartConnector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5575267" y="2336219"/>
              <a:ext cx="584266" cy="783516"/>
            </a:xfrm>
            <a:prstGeom prst="flowChartConnector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5624490" y="2346977"/>
              <a:ext cx="466284" cy="783516"/>
            </a:xfrm>
            <a:prstGeom prst="flowChartConnector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5543063" y="2336219"/>
              <a:ext cx="629138" cy="783516"/>
            </a:xfrm>
            <a:prstGeom prst="flowChartConnector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5861660" y="2371384"/>
              <a:ext cx="45719" cy="718202"/>
            </a:xfrm>
            <a:prstGeom prst="flowChartConnector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75" y="3223190"/>
            <a:ext cx="2481120" cy="2679847"/>
          </a:xfrm>
          <a:prstGeom prst="rect">
            <a:avLst/>
          </a:prstGeom>
          <a:ln w="28575">
            <a:solidFill>
              <a:sysClr val="windowText" lastClr="00000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173" y="4083766"/>
            <a:ext cx="617300" cy="6114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03" y="3204141"/>
            <a:ext cx="2444147" cy="2718662"/>
          </a:xfrm>
          <a:prstGeom prst="rect">
            <a:avLst/>
          </a:prstGeom>
          <a:ln w="28575">
            <a:solidFill>
              <a:sysClr val="windowText" lastClr="000000"/>
            </a:solidFill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4705350"/>
            <a:ext cx="885825" cy="6858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40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2222 L -0.00208 0.0527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build="p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357628" y="76200"/>
            <a:ext cx="1905480" cy="69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35" y="1423514"/>
            <a:ext cx="6919366" cy="488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rot="20936247">
            <a:off x="1621729" y="3227898"/>
            <a:ext cx="4288779" cy="2431435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kern="0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kumimoji="0" lang="en-US" sz="3200" b="1" i="0" u="none" strike="noStrike" kern="0" cap="none" spc="50" normalizeH="0" baseline="0" noProof="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          </a:t>
            </a:r>
            <a:r>
              <a:rPr kumimoji="0" lang="bn-I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ইনস্ট্রাক্টর</a:t>
            </a:r>
            <a:r>
              <a:rPr kumimoji="0" lang="bn-IN" sz="18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(পদার্থবিজ্ঞান)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 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kumimoji="0" lang="bn-BD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400" b="1" kern="0" noProof="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kumimoji="0" lang="bn-BD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   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 0171</a:t>
            </a:r>
            <a:r>
              <a:rPr kumimoji="0" lang="bn-I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৫৩৪২৯৩৪</a:t>
            </a:r>
            <a:r>
              <a:rPr kumimoji="0" lang="bn-IN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     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56172" y="3471560"/>
            <a:ext cx="2716227" cy="178510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32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নবম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৪৫ মিনিট  </a:t>
            </a:r>
          </a:p>
          <a:p>
            <a:pPr>
              <a:defRPr/>
            </a:pPr>
            <a:endParaRPr lang="bn-BD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0" y="1314450"/>
            <a:ext cx="9029700" cy="5124450"/>
          </a:xfrm>
          <a:prstGeom prst="rect">
            <a:avLst/>
          </a:prstGeom>
          <a:noFill/>
          <a:ln w="203200" cap="flat" cmpd="sng" algn="ctr">
            <a:solidFill>
              <a:srgbClr val="2D2D8A">
                <a:lumMod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4683">
            <a:off x="1677441" y="4887320"/>
            <a:ext cx="746495" cy="746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/>
          <a:stretch/>
        </p:blipFill>
        <p:spPr>
          <a:xfrm rot="21383716">
            <a:off x="5768693" y="1793104"/>
            <a:ext cx="1364066" cy="17321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558" y="1667435"/>
            <a:ext cx="1468560" cy="1685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284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1905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 কাজ </a:t>
            </a:r>
            <a:endParaRPr lang="en-US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09700"/>
            <a:ext cx="9144000" cy="5105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9" y="1554955"/>
            <a:ext cx="1295401" cy="12897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647" y="1419225"/>
            <a:ext cx="5257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n-I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প্রবাহীর চাপ কী </a:t>
            </a:r>
            <a:r>
              <a:rPr lang="en-US" sz="3200" b="1" dirty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r>
              <a:rPr lang="bn-IN" sz="3200" b="1" dirty="0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বলতে পারবে</a:t>
            </a:r>
            <a:r>
              <a:rPr lang="en-US" sz="3200" b="1" dirty="0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?</a:t>
            </a:r>
            <a:r>
              <a:rPr lang="bn-IN" sz="3200" b="1" dirty="0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b="1" dirty="0">
              <a:ln w="11430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t="36040" r="6749" b="10012"/>
          <a:stretch/>
        </p:blipFill>
        <p:spPr bwMode="auto">
          <a:xfrm>
            <a:off x="1123126" y="2909872"/>
            <a:ext cx="4941322" cy="207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69336" y="2234625"/>
            <a:ext cx="1228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ক্ষেত্রফল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635447" y="2681271"/>
            <a:ext cx="0" cy="462765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>
          <a:xfrm flipH="1">
            <a:off x="3017950" y="2689621"/>
            <a:ext cx="85" cy="470474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>
          <a:xfrm>
            <a:off x="1492447" y="2701100"/>
            <a:ext cx="0" cy="466994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>
          <a:xfrm flipH="1">
            <a:off x="4160950" y="2681271"/>
            <a:ext cx="85" cy="462765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>
          <a:xfrm>
            <a:off x="5683447" y="2716072"/>
            <a:ext cx="0" cy="429026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>
          <a:xfrm>
            <a:off x="3397447" y="2713928"/>
            <a:ext cx="0" cy="440837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38200" y="2372408"/>
            <a:ext cx="628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600" dirty="0">
                <a:latin typeface="NikoshBAN" pitchFamily="2" charset="0"/>
                <a:cs typeface="NikoshBAN" pitchFamily="2" charset="0"/>
              </a:rPr>
              <a:t>ব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ল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73447" y="2681271"/>
            <a:ext cx="0" cy="469911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>
          <a:xfrm>
            <a:off x="3778447" y="2681271"/>
            <a:ext cx="1" cy="440837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>
          <a:xfrm>
            <a:off x="5302447" y="2717333"/>
            <a:ext cx="0" cy="429026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>
          <a:xfrm>
            <a:off x="2254447" y="2681271"/>
            <a:ext cx="0" cy="469911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>
          <a:xfrm>
            <a:off x="4921447" y="2713928"/>
            <a:ext cx="0" cy="440837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>
          <a:xfrm>
            <a:off x="4540447" y="2681271"/>
            <a:ext cx="0" cy="474176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135941" y="3730972"/>
                <a:ext cx="27855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NikoshBAN" pitchFamily="2" charset="0"/>
                      </a:rPr>
                      <m:t>∴</m:t>
                    </m:r>
                    <m:r>
                      <a:rPr kumimoji="0" lang="bn-BD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NikoshBAN" pitchFamily="2" charset="0"/>
                      </a:rPr>
                      <m:t>চ</m:t>
                    </m:r>
                    <m:r>
                      <a:rPr kumimoji="0" lang="bn-BD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NikoshBAN" pitchFamily="2" charset="0"/>
                      </a:rPr>
                      <m:t>াপ</m:t>
                    </m:r>
                    <m:r>
                      <a:rPr kumimoji="0" lang="bn-BD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Times New Roman" pitchFamily="18" charset="0"/>
                      </a:rPr>
                      <m:t>= </m:t>
                    </m:r>
                  </m:oMath>
                </a14:m>
                <a:r>
                  <a:rPr kumimoji="0" lang="bn-BD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বল/ক্ষেত্রফল</a:t>
                </a:r>
                <a:r>
                  <a:rPr kumimoji="0" lang="bn-BD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NikoshBAN" pitchFamily="2" charset="0"/>
                  </a:rPr>
                  <a:t> 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941" y="3730972"/>
                <a:ext cx="2785506" cy="523220"/>
              </a:xfrm>
              <a:prstGeom prst="rect">
                <a:avLst/>
              </a:prstGeom>
              <a:blipFill rotWithShape="1">
                <a:blip r:embed="rId4"/>
                <a:stretch>
                  <a:fillRect t="-12791" r="-6565" b="-33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ounded Rectangle 36"/>
          <p:cNvSpPr/>
          <p:nvPr/>
        </p:nvSpPr>
        <p:spPr>
          <a:xfrm>
            <a:off x="314210" y="5181600"/>
            <a:ext cx="8448790" cy="95794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5400000" scaled="1"/>
            <a:tileRect/>
          </a:gra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কোনো তলে স্থির অবস্থায় থেকে 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প্রবাহী তার প্রতি একক ক্ষেত্রফলে</a:t>
            </a:r>
            <a:r>
              <a:rPr lang="en-US" sz="2800" kern="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লম্বভাবে যে বল প্রয়োগ করে তার মানকে প্রবাহীর  চাপ বলে</a:t>
            </a:r>
            <a:r>
              <a:rPr kumimoji="0" lang="bn-IN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।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34198" y="2899975"/>
            <a:ext cx="1752601" cy="8309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24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D6009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b="1" dirty="0" err="1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D6009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24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D6009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D6009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sz="24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D6009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D6009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এখানে</a:t>
            </a:r>
            <a:r>
              <a:rPr lang="en-US" sz="24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D6009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D6009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z="24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D6009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D6009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24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D6009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400" b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D6009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8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1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  <p:bldP spid="16" grpId="0"/>
      <p:bldP spid="36" grpId="0"/>
      <p:bldP spid="37" grpId="0" uiExpand="1" build="p" animBg="1"/>
      <p:bldP spid="13" grpId="0" animBg="1"/>
      <p:bldP spid="1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84483"/>
            <a:ext cx="9144000" cy="5181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54566" y="2209800"/>
            <a:ext cx="3998434" cy="2740840"/>
            <a:chOff x="3894866" y="1777602"/>
            <a:chExt cx="6795856" cy="3889792"/>
          </a:xfrm>
          <a:solidFill>
            <a:sysClr val="window" lastClr="FFFFFF"/>
          </a:solidFill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866" y="1777602"/>
              <a:ext cx="6795856" cy="3889792"/>
            </a:xfrm>
            <a:prstGeom prst="rect">
              <a:avLst/>
            </a:prstGeom>
            <a:grpFill/>
            <a:ln w="19050">
              <a:solidFill>
                <a:sysClr val="windowText" lastClr="000000"/>
              </a:solidFill>
            </a:ln>
          </p:spPr>
        </p:pic>
        <p:sp>
          <p:nvSpPr>
            <p:cNvPr id="7" name="Flowchart: Process 6"/>
            <p:cNvSpPr/>
            <p:nvPr/>
          </p:nvSpPr>
          <p:spPr>
            <a:xfrm>
              <a:off x="6481590" y="1804638"/>
              <a:ext cx="4209132" cy="2038350"/>
            </a:xfrm>
            <a:prstGeom prst="flowChartProcess">
              <a:avLst/>
            </a:prstGeom>
            <a:grpFill/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Verdana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5088344"/>
            <a:ext cx="9144000" cy="1384995"/>
          </a:xfrm>
          <a:prstGeom prst="rect">
            <a:avLst/>
          </a:prstGeom>
          <a:solidFill>
            <a:srgbClr val="D0FFC1"/>
          </a:solidFill>
          <a:ln w="19050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r>
              <a:rPr lang="en-US" sz="2800" b="1" u="sng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আর্কিমিডিসের</a:t>
            </a:r>
            <a:r>
              <a:rPr lang="en-US" sz="2800" b="1" u="sng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u="sng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সূত্র</a:t>
            </a:r>
            <a:r>
              <a:rPr lang="bn-IN" sz="2800" b="1" u="sng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ঃ </a:t>
            </a:r>
            <a:r>
              <a:rPr lang="bn-BD" sz="2800" kern="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কোনো </a:t>
            </a:r>
            <a:r>
              <a:rPr lang="bn-BD" sz="2800" kern="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বস্তুকে স্থির তরল অথবা বায়বীয় পদার্থে আংশিক </a:t>
            </a:r>
            <a:r>
              <a:rPr lang="bn-BD" sz="2800" kern="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বা</a:t>
            </a:r>
            <a:r>
              <a:rPr lang="bn-IN" sz="2800" kern="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kern="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সম্পূর্ণ </a:t>
            </a:r>
            <a:r>
              <a:rPr lang="bn-BD" sz="2800" kern="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ডুবালে বস্তুটি কিছু ওজন হারায় বলে মনে হয়</a:t>
            </a:r>
            <a:r>
              <a:rPr lang="bn-BD" sz="2800" kern="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IN" sz="2800" kern="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kern="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এই হারানো</a:t>
            </a:r>
            <a:r>
              <a:rPr lang="bn-IN" sz="2800" kern="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kern="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ওজন </a:t>
            </a:r>
            <a:r>
              <a:rPr lang="bn-BD" sz="2800" kern="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বস্তুটি দ্বারা অপসারিত তরল বা বায়বীয় পদার্থের </a:t>
            </a:r>
            <a:r>
              <a:rPr lang="bn-BD" sz="2800" kern="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ওজনের</a:t>
            </a:r>
            <a:r>
              <a:rPr lang="bn-IN" sz="2800" kern="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kern="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সমান</a:t>
            </a:r>
            <a:r>
              <a:rPr lang="bn-IN" sz="2800" kern="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800" kern="0" dirty="0"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16" y="2190750"/>
            <a:ext cx="4115265" cy="276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458498" y="2593042"/>
            <a:ext cx="245640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bn-IN" sz="2000" b="1" dirty="0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হারানো ওজন = অপসারিত    </a:t>
            </a:r>
            <a:r>
              <a:rPr lang="bn-IN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তরলের ওজন </a:t>
            </a:r>
            <a:endParaRPr lang="en-US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77468" y="10061"/>
            <a:ext cx="2558714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err="1" smtClean="0">
                <a:ln w="11430"/>
                <a:blipFill>
                  <a:blip r:embed="rId4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4400" b="1" kern="0" dirty="0" smtClean="0">
                <a:ln w="11430"/>
                <a:blipFill>
                  <a:blip r:embed="rId4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kern="0" dirty="0" err="1" smtClean="0">
                <a:ln w="11430"/>
                <a:blipFill>
                  <a:blip r:embed="rId4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400" b="1" kern="0" dirty="0" smtClean="0">
                <a:ln w="11430"/>
                <a:blipFill>
                  <a:blip r:embed="rId4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kumimoji="0" lang="en-US" sz="1000" b="1" i="0" u="none" strike="noStrike" kern="0" normalizeH="0" baseline="0" noProof="0" dirty="0" smtClean="0">
              <a:ln w="11430"/>
              <a:blipFill>
                <a:blip r:embed="rId4"/>
                <a:tile tx="0" ty="0" sx="100000" sy="10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353598"/>
            <a:ext cx="4953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n-I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আর্কিমিডিসের সূত্রটি বর্ণনা কর ।  </a:t>
            </a:r>
            <a:endParaRPr lang="en-US" sz="3600" b="1" dirty="0">
              <a:ln w="11430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95400"/>
            <a:ext cx="1947440" cy="1734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788310" y="3017240"/>
            <a:ext cx="2116720" cy="95410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উত্তর দেখতে   এখানে ক্লিক কর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51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1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15" grpId="0"/>
      <p:bldP spid="4" grpId="0"/>
      <p:bldP spid="12" grpId="0" animBg="1"/>
      <p:bldP spid="9" grpId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up_Study_by_gtwote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0" y="1352550"/>
            <a:ext cx="9144000" cy="518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9" t="23079" r="34295" b="38461"/>
          <a:stretch/>
        </p:blipFill>
        <p:spPr bwMode="auto">
          <a:xfrm>
            <a:off x="-28575" y="1400072"/>
            <a:ext cx="2071256" cy="600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8" t="18437" r="35238" b="44275"/>
          <a:stretch/>
        </p:blipFill>
        <p:spPr bwMode="auto">
          <a:xfrm>
            <a:off x="44161" y="2609850"/>
            <a:ext cx="1925783" cy="581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Rectangle 6"/>
          <p:cNvSpPr/>
          <p:nvPr/>
        </p:nvSpPr>
        <p:spPr>
          <a:xfrm>
            <a:off x="0" y="2000250"/>
            <a:ext cx="6324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n-I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bn-IN" sz="3200" b="1" dirty="0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আর্কিমিডিসের সূত্রের গাণিতিক বিশ্লেষণ কর</a:t>
            </a:r>
            <a:r>
              <a:rPr lang="en-US" sz="3200" b="1" dirty="0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8575" y="3257550"/>
            <a:ext cx="802957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n-IN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আর্কিমিডিসের সূত্র ব্যবহার করে বস্তুর বিশুদ্ধতা নির্ণয় কর। </a:t>
            </a:r>
            <a:endParaRPr lang="en-US" sz="3200" b="1" dirty="0">
              <a:ln w="11430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83403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54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দলীয় কাজ </a:t>
            </a:r>
            <a:endParaRPr lang="en-US" sz="54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8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0"/>
            <a:ext cx="9144000" cy="518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15869" r="13860" b="31156"/>
          <a:stretch/>
        </p:blipFill>
        <p:spPr bwMode="auto">
          <a:xfrm>
            <a:off x="3298208" y="88139"/>
            <a:ext cx="2547584" cy="72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13949" r="7172" b="34456"/>
          <a:stretch/>
        </p:blipFill>
        <p:spPr bwMode="auto">
          <a:xfrm>
            <a:off x="4819651" y="1323028"/>
            <a:ext cx="2933699" cy="73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35154" y="2067873"/>
            <a:ext cx="4457700" cy="547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90000"/>
              </a:lnSpc>
              <a:spcBef>
                <a:spcPct val="20000"/>
              </a:spcBef>
              <a:buFont typeface="Wingdings 2" pitchFamily="18" charset="2"/>
              <a:buChar char=""/>
              <a:defRPr/>
            </a:pPr>
            <a:r>
              <a:rPr lang="en-US" sz="32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প্রবাহীর</a:t>
            </a:r>
            <a:r>
              <a:rPr lang="en-US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চাপ</a:t>
            </a:r>
            <a:r>
              <a:rPr lang="en-US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বলতে </a:t>
            </a:r>
            <a:r>
              <a:rPr lang="bn-BD" sz="32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 বুঝি?</a:t>
            </a:r>
            <a:endParaRPr lang="en-US" sz="32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35154" y="2518466"/>
            <a:ext cx="3695700" cy="547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90000"/>
              </a:lnSpc>
              <a:spcBef>
                <a:spcPct val="20000"/>
              </a:spcBef>
              <a:buFont typeface="Wingdings 2" pitchFamily="18" charset="2"/>
              <a:buChar char=""/>
              <a:defRPr/>
            </a:pPr>
            <a:r>
              <a:rPr lang="bn-IN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প্লবতা</a:t>
            </a:r>
            <a:r>
              <a:rPr lang="en-US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বলতে কি বুঝি?</a:t>
            </a:r>
            <a:endParaRPr lang="en-US" sz="32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35154" y="2942916"/>
            <a:ext cx="3717308" cy="547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90000"/>
              </a:lnSpc>
              <a:spcBef>
                <a:spcPct val="20000"/>
              </a:spcBef>
              <a:buFont typeface="Wingdings 2" pitchFamily="18" charset="2"/>
              <a:buChar char=""/>
              <a:defRPr/>
            </a:pPr>
            <a:r>
              <a:rPr lang="bn-IN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আর্কিমিডিসের সূত্র । </a:t>
            </a:r>
            <a:endParaRPr lang="en-US" sz="32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5154" y="3395507"/>
            <a:ext cx="465644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90000"/>
              </a:lnSpc>
              <a:spcBef>
                <a:spcPct val="20000"/>
              </a:spcBef>
              <a:buFont typeface="Wingdings 2" pitchFamily="18" charset="2"/>
              <a:buChar char=""/>
              <a:defRPr/>
            </a:pPr>
            <a:r>
              <a:rPr lang="bn-IN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আর্কিমিডিসের সূত্রের ব্যবহার । </a:t>
            </a:r>
            <a:endParaRPr lang="en-US" sz="32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74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0"/>
            <a:ext cx="9144000" cy="518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15869" r="13860" b="31156"/>
          <a:stretch/>
        </p:blipFill>
        <p:spPr bwMode="auto">
          <a:xfrm>
            <a:off x="3298208" y="88139"/>
            <a:ext cx="2547584" cy="72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298208" y="1402646"/>
            <a:ext cx="56171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v"/>
              <a:defRPr/>
            </a:pPr>
            <a:r>
              <a:rPr lang="bn-BD" sz="3200" kern="0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তরল বা গ্যাসে নিমজ্জিত বস্তুর প্লবতা নিমজ্জিত বস্তুর ওজনের আপাত হ্রাসের সমান- এ</a:t>
            </a:r>
            <a:r>
              <a:rPr lang="en-US" sz="3200" kern="0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kern="0" dirty="0" err="1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তত্ত্বটি</a:t>
            </a:r>
            <a:r>
              <a:rPr lang="en-US" sz="3200" kern="0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kern="0" dirty="0" err="1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কে</a:t>
            </a:r>
            <a:r>
              <a:rPr lang="en-US" sz="3200" kern="0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kern="0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দিয়েছিলেন ?</a:t>
            </a:r>
            <a:endParaRPr lang="en-US" sz="320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43400" y="295194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(ক)</a:t>
            </a:r>
            <a:r>
              <a:rPr lang="en-US" sz="2800" kern="0" dirty="0">
                <a:solidFill>
                  <a:sysClr val="windowText" lastClr="000000"/>
                </a:solidFill>
                <a:cs typeface="NikoshBAN" pitchFamily="2" charset="0"/>
              </a:rPr>
              <a:t> </a:t>
            </a:r>
            <a:r>
              <a:rPr lang="bn-BD" sz="2800" kern="0" dirty="0">
                <a:solidFill>
                  <a:sysClr val="windowText" lastClr="000000"/>
                </a:solidFill>
                <a:cs typeface="NikoshBAN" pitchFamily="2" charset="0"/>
              </a:rPr>
              <a:t>প্যাসকেল             </a:t>
            </a:r>
            <a:r>
              <a:rPr lang="en-US" sz="2800" kern="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(খ)</a:t>
            </a:r>
            <a:r>
              <a:rPr lang="bn-BD" sz="2800" kern="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kern="0" dirty="0">
                <a:solidFill>
                  <a:sysClr val="windowText" lastClr="000000"/>
                </a:solidFill>
                <a:cs typeface="NikoshBAN" pitchFamily="2" charset="0"/>
              </a:rPr>
              <a:t>আর্কিমিডিস </a:t>
            </a:r>
            <a:endParaRPr lang="en-US" sz="2800" kern="0" dirty="0">
              <a:solidFill>
                <a:sysClr val="windowText" lastClr="000000"/>
              </a:solidFill>
              <a:cs typeface="NikoshBAN" pitchFamily="2" charset="0"/>
            </a:endParaRPr>
          </a:p>
          <a:p>
            <a:pPr lvl="0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(গ)</a:t>
            </a:r>
            <a:r>
              <a:rPr lang="bn-BD" sz="2800" kern="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kern="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kern="0" dirty="0">
                <a:solidFill>
                  <a:sysClr val="windowText" lastClr="000000"/>
                </a:solidFill>
                <a:cs typeface="NikoshBAN" pitchFamily="2" charset="0"/>
              </a:rPr>
              <a:t>নি</a:t>
            </a:r>
            <a:r>
              <a:rPr lang="en-US" sz="2800" kern="0" dirty="0">
                <a:solidFill>
                  <a:sysClr val="windowText" lastClr="000000"/>
                </a:solidFill>
                <a:cs typeface="NikoshBAN" pitchFamily="2" charset="0"/>
              </a:rPr>
              <a:t>উ</a:t>
            </a:r>
            <a:r>
              <a:rPr lang="bn-BD" sz="2800" kern="0" dirty="0">
                <a:solidFill>
                  <a:sysClr val="windowText" lastClr="000000"/>
                </a:solidFill>
                <a:cs typeface="NikoshBAN" pitchFamily="2" charset="0"/>
              </a:rPr>
              <a:t>টন </a:t>
            </a:r>
            <a:r>
              <a:rPr lang="bn-BD" sz="2800" kern="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               </a:t>
            </a:r>
            <a:r>
              <a:rPr lang="en-US" sz="2800" kern="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(ঘ) </a:t>
            </a:r>
            <a:r>
              <a:rPr lang="bn-BD" sz="2800" kern="0" dirty="0">
                <a:solidFill>
                  <a:sysClr val="windowText" lastClr="000000"/>
                </a:solidFill>
                <a:cs typeface="NikoshBAN" pitchFamily="2" charset="0"/>
              </a:rPr>
              <a:t>ডাল্টন</a:t>
            </a:r>
            <a:endParaRPr lang="en-US" sz="2800" kern="0" dirty="0">
              <a:solidFill>
                <a:sysClr val="windowText" lastClr="000000"/>
              </a:solidFill>
              <a:cs typeface="NikoshBAN" pitchFamily="2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976241" y="2895600"/>
            <a:ext cx="567559" cy="472966"/>
          </a:xfrm>
          <a:custGeom>
            <a:avLst/>
            <a:gdLst>
              <a:gd name="connsiteX0" fmla="*/ 0 w 567559"/>
              <a:gd name="connsiteY0" fmla="*/ 157656 h 472966"/>
              <a:gd name="connsiteX1" fmla="*/ 94593 w 567559"/>
              <a:gd name="connsiteY1" fmla="*/ 472966 h 472966"/>
              <a:gd name="connsiteX2" fmla="*/ 567559 w 567559"/>
              <a:gd name="connsiteY2" fmla="*/ 0 h 47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7559" h="472966">
                <a:moveTo>
                  <a:pt x="0" y="157656"/>
                </a:moveTo>
                <a:lnTo>
                  <a:pt x="94593" y="472966"/>
                </a:lnTo>
                <a:lnTo>
                  <a:pt x="567559" y="0"/>
                </a:ln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1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0"/>
            <a:ext cx="9144000" cy="518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15869" r="13860" b="31156"/>
          <a:stretch/>
        </p:blipFill>
        <p:spPr bwMode="auto">
          <a:xfrm>
            <a:off x="3298208" y="88139"/>
            <a:ext cx="2547584" cy="72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10"/>
          <p:cNvSpPr/>
          <p:nvPr/>
        </p:nvSpPr>
        <p:spPr>
          <a:xfrm>
            <a:off x="4690241" y="3108434"/>
            <a:ext cx="567559" cy="472966"/>
          </a:xfrm>
          <a:custGeom>
            <a:avLst/>
            <a:gdLst>
              <a:gd name="connsiteX0" fmla="*/ 0 w 567559"/>
              <a:gd name="connsiteY0" fmla="*/ 157656 h 472966"/>
              <a:gd name="connsiteX1" fmla="*/ 94593 w 567559"/>
              <a:gd name="connsiteY1" fmla="*/ 472966 h 472966"/>
              <a:gd name="connsiteX2" fmla="*/ 567559 w 567559"/>
              <a:gd name="connsiteY2" fmla="*/ 0 h 47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7559" h="472966">
                <a:moveTo>
                  <a:pt x="0" y="157656"/>
                </a:moveTo>
                <a:lnTo>
                  <a:pt x="94593" y="472966"/>
                </a:lnTo>
                <a:lnTo>
                  <a:pt x="567559" y="0"/>
                </a:ln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98208" y="1466671"/>
            <a:ext cx="5617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v"/>
              <a:defRPr/>
            </a:pPr>
            <a:r>
              <a:rPr lang="en-US" sz="3600" kern="0" dirty="0" err="1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বস্তুর</a:t>
            </a:r>
            <a:r>
              <a:rPr lang="en-US" sz="3600" kern="0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হারানো</a:t>
            </a:r>
            <a:r>
              <a:rPr lang="en-US" sz="3600" kern="0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ওজন</a:t>
            </a:r>
            <a:r>
              <a:rPr lang="en-US" sz="3600" kern="0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kern="0" dirty="0">
                <a:solidFill>
                  <a:sysClr val="windowText" lastClr="000000"/>
                </a:solidFill>
                <a:cs typeface="NikoshBAN" panose="02000000000000000000" pitchFamily="2" charset="0"/>
              </a:rPr>
              <a:t>50</a:t>
            </a:r>
            <a:r>
              <a:rPr lang="en-US" sz="3200" kern="0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kern="0" dirty="0" err="1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gm</a:t>
            </a:r>
            <a:r>
              <a:rPr lang="en-US" sz="3200" kern="0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kern="0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হলে অপসারিত পানির ওজন কত হবে ?</a:t>
            </a:r>
            <a:endParaRPr lang="en-US"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8200" y="2779693"/>
            <a:ext cx="4343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(ক)</a:t>
            </a:r>
            <a:r>
              <a:rPr lang="en-US" sz="2800" kern="0" dirty="0">
                <a:solidFill>
                  <a:sysClr val="windowText" lastClr="000000"/>
                </a:solidFill>
                <a:cs typeface="NikoshBAN" pitchFamily="2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cs typeface="NikoshBAN" pitchFamily="2" charset="0"/>
              </a:rPr>
              <a:t>30gm</a:t>
            </a:r>
            <a:r>
              <a:rPr lang="bn-BD" sz="2800" kern="0" dirty="0">
                <a:solidFill>
                  <a:sysClr val="windowText" lastClr="000000"/>
                </a:solidFill>
                <a:cs typeface="NikoshBAN" pitchFamily="2" charset="0"/>
              </a:rPr>
              <a:t>             </a:t>
            </a:r>
            <a:r>
              <a:rPr lang="en-US" sz="2800" kern="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(খ)</a:t>
            </a:r>
            <a:r>
              <a:rPr lang="bn-BD" sz="2800" kern="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kern="0" dirty="0">
                <a:solidFill>
                  <a:sysClr val="windowText" lastClr="000000"/>
                </a:solidFill>
                <a:cs typeface="NikoshBAN" pitchFamily="2" charset="0"/>
              </a:rPr>
              <a:t>40 </a:t>
            </a:r>
            <a:r>
              <a:rPr lang="en-US" sz="2800" kern="0" dirty="0" err="1">
                <a:solidFill>
                  <a:sysClr val="windowText" lastClr="000000"/>
                </a:solidFill>
                <a:cs typeface="NikoshBAN" pitchFamily="2" charset="0"/>
              </a:rPr>
              <a:t>gm</a:t>
            </a:r>
            <a:endParaRPr lang="en-US" sz="2800" kern="0" dirty="0">
              <a:solidFill>
                <a:sysClr val="windowText" lastClr="000000"/>
              </a:solidFill>
              <a:cs typeface="NikoshBAN" pitchFamily="2" charset="0"/>
            </a:endParaRPr>
          </a:p>
          <a:p>
            <a:pPr lvl="0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(গ) </a:t>
            </a:r>
            <a:r>
              <a:rPr lang="en-US" sz="2800" kern="0" dirty="0">
                <a:solidFill>
                  <a:sysClr val="windowText" lastClr="000000"/>
                </a:solidFill>
                <a:cs typeface="NikoshBAN" pitchFamily="2" charset="0"/>
              </a:rPr>
              <a:t>50 </a:t>
            </a:r>
            <a:r>
              <a:rPr lang="en-US" sz="2800" kern="0" dirty="0" err="1">
                <a:solidFill>
                  <a:sysClr val="windowText" lastClr="000000"/>
                </a:solidFill>
                <a:cs typeface="NikoshBAN" pitchFamily="2" charset="0"/>
              </a:rPr>
              <a:t>gm</a:t>
            </a:r>
            <a:r>
              <a:rPr lang="bn-BD" sz="2800" kern="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en-US" sz="2800" kern="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2800" kern="0" dirty="0">
                <a:solidFill>
                  <a:sysClr val="windowText" lastClr="000000"/>
                </a:solidFill>
                <a:cs typeface="NikoshBAN" pitchFamily="2" charset="0"/>
              </a:rPr>
              <a:t>60 </a:t>
            </a:r>
            <a:r>
              <a:rPr lang="en-US" sz="2800" kern="0" dirty="0" err="1">
                <a:solidFill>
                  <a:sysClr val="windowText" lastClr="000000"/>
                </a:solidFill>
                <a:cs typeface="NikoshBAN" pitchFamily="2" charset="0"/>
              </a:rPr>
              <a:t>gm</a:t>
            </a:r>
            <a:endParaRPr lang="en-US" sz="2800" kern="0" dirty="0">
              <a:solidFill>
                <a:sysClr val="windowText" lastClr="000000"/>
              </a:solidFill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6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4421" y="144959"/>
            <a:ext cx="23631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BD" sz="48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48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22645" y="1375047"/>
            <a:ext cx="5126697" cy="1587406"/>
            <a:chOff x="838200" y="845821"/>
            <a:chExt cx="4572000" cy="2971800"/>
          </a:xfrm>
        </p:grpSpPr>
        <p:pic>
          <p:nvPicPr>
            <p:cNvPr id="7" name="Picture 6" descr="school-building-hi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845821"/>
              <a:ext cx="4572000" cy="29718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194133" y="1231669"/>
              <a:ext cx="1860135" cy="68579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600" b="1" dirty="0" smtClean="0">
                  <a:ln w="1905"/>
                  <a:gradFill>
                    <a:gsLst>
                      <a:gs pos="0">
                        <a:srgbClr val="000082"/>
                      </a:gs>
                      <a:gs pos="30000">
                        <a:srgbClr val="66008F"/>
                      </a:gs>
                      <a:gs pos="64999">
                        <a:srgbClr val="BA0066"/>
                      </a:gs>
                      <a:gs pos="89999">
                        <a:srgbClr val="FF0000"/>
                      </a:gs>
                      <a:gs pos="100000">
                        <a:srgbClr val="FF8200"/>
                      </a:gs>
                    </a:gsLst>
                    <a:lin ang="5400000" scaled="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NikoshBAN" pitchFamily="2" charset="0"/>
                  <a:cs typeface="NikoshBAN" pitchFamily="2" charset="0"/>
                </a:rPr>
                <a:t>বাড়ির কাজ</a:t>
              </a:r>
              <a:endParaRPr lang="en-US" sz="3600" b="1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0" y="3285826"/>
            <a:ext cx="9144000" cy="181588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রনি প্রতিদিন নৌকায় স্কুলে যায়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একদিন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হঠাৎ সে পানিতে পড়ে গেল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তার হাতের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সবকিছু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পানিতে পড়ে যায়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তবে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বই খাতা পানিতে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ভাসতে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থাকলেও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স্কেলটি পানিতে ডুবে গেল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ঐ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খালের তলদেশে চাপ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9.8×10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</a:t>
            </a:r>
            <a:r>
              <a:rPr lang="bn-I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এবং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পানির ঘনত্ব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1000kgm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–3</a:t>
            </a:r>
            <a:r>
              <a:rPr lang="bn-BD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680168"/>
            <a:ext cx="9144000" cy="18158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ক. প্লবতা কাকে বলে ? </a:t>
            </a:r>
          </a:p>
          <a:p>
            <a:pPr lvl="0"/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খ. নিমজ্জন ও ভাসনের বিভিন্নতার কারন ব্যাখ্যা কর। </a:t>
            </a:r>
          </a:p>
          <a:p>
            <a:pPr lvl="0"/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গ. খালের গভীরতা নির্ণয় কর। </a:t>
            </a:r>
          </a:p>
          <a:p>
            <a:pPr lvl="0"/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ঘ. বই খাতা পানিতে ভেসে থাকলেও স্কেল ডুবে 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গেল কেন-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বিশ্লেষণ কর।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129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1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100" y="1219200"/>
            <a:ext cx="9167834" cy="529590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</a:gra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9220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42159" y="1293274"/>
            <a:ext cx="7467600" cy="151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409" y="1371600"/>
            <a:ext cx="18764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447800"/>
            <a:ext cx="2057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00200" y="2619911"/>
            <a:ext cx="5551520" cy="264687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600" b="1" spc="50" dirty="0" err="1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r>
              <a:rPr lang="en-US" sz="166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4" t="20277" r="36037" b="34946"/>
          <a:stretch/>
        </p:blipFill>
        <p:spPr bwMode="auto">
          <a:xfrm>
            <a:off x="3204950" y="76200"/>
            <a:ext cx="2342019" cy="777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41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00562-C620-49FA-A56B-A3257B460C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Punched Tape 4"/>
          <p:cNvSpPr/>
          <p:nvPr/>
        </p:nvSpPr>
        <p:spPr>
          <a:xfrm>
            <a:off x="381000" y="6892"/>
            <a:ext cx="7924800" cy="2812508"/>
          </a:xfrm>
          <a:prstGeom prst="flowChartPunchedTape">
            <a:avLst/>
          </a:prstGeom>
          <a:solidFill>
            <a:srgbClr val="00B050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6C43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965537"/>
            <a:ext cx="6096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THANKS </a:t>
            </a:r>
            <a:r>
              <a:rPr lang="en-US" sz="60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A LOT</a:t>
            </a:r>
            <a:endParaRPr kumimoji="0" lang="en-US" sz="6000" b="1" i="0" u="none" strike="noStrike" kern="1200" cap="all" spc="0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Image result for waving goodbye animated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326" y="2514600"/>
            <a:ext cx="2707873" cy="42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9700" y="4642009"/>
            <a:ext cx="5867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normalizeH="0" baseline="0" noProof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</a:rPr>
              <a:t>MADE BY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normalizeH="0" baseline="0" noProof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</a:rPr>
              <a:t>Md.Habibur Rahman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</a:rPr>
              <a:t>Instructor(Physics)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normalizeH="0" baseline="0" noProof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</a:rPr>
              <a:t>Kishoreganj</a:t>
            </a:r>
            <a:r>
              <a:rPr kumimoji="0" lang="en-US" sz="1400" i="0" u="none" strike="noStrike" kern="1200" normalizeH="0" baseline="0" noProof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</a:rPr>
              <a:t> Technical school &amp; college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normalizeH="0" baseline="0" noProof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</a:rPr>
              <a:t>Mobile: </a:t>
            </a:r>
            <a:r>
              <a:rPr kumimoji="0" lang="en-US" sz="1600" i="0" u="none" strike="noStrike" kern="1200" normalizeH="0" baseline="0" noProof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+8801715342934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normalizeH="0" baseline="0" noProof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Email: mhabibur21@gmail.com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normalizeH="0" baseline="0" noProof="0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600" i="0" u="none" strike="noStrike" kern="120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60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8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3" r="7592" b="30706"/>
          <a:stretch/>
        </p:blipFill>
        <p:spPr bwMode="auto">
          <a:xfrm>
            <a:off x="3657600" y="222009"/>
            <a:ext cx="1479550" cy="52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88"/>
          <a:stretch/>
        </p:blipFill>
        <p:spPr bwMode="auto">
          <a:xfrm>
            <a:off x="7869570" y="1625599"/>
            <a:ext cx="1256126" cy="42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567"/>
          <a:stretch/>
        </p:blipFill>
        <p:spPr bwMode="auto">
          <a:xfrm>
            <a:off x="7865059" y="2068284"/>
            <a:ext cx="1260383" cy="434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5"/>
          <a:stretch/>
        </p:blipFill>
        <p:spPr bwMode="auto">
          <a:xfrm>
            <a:off x="7863114" y="3416783"/>
            <a:ext cx="1260383" cy="44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567"/>
          <a:stretch/>
        </p:blipFill>
        <p:spPr bwMode="auto">
          <a:xfrm>
            <a:off x="7865059" y="2488448"/>
            <a:ext cx="1260383" cy="434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81"/>
          <a:stretch/>
        </p:blipFill>
        <p:spPr bwMode="auto">
          <a:xfrm>
            <a:off x="7869570" y="2945649"/>
            <a:ext cx="1256126" cy="40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19"/>
          <a:stretch/>
        </p:blipFill>
        <p:spPr bwMode="auto">
          <a:xfrm>
            <a:off x="7863114" y="3882570"/>
            <a:ext cx="1277415" cy="412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50"/>
          <a:stretch/>
        </p:blipFill>
        <p:spPr bwMode="auto">
          <a:xfrm>
            <a:off x="7865059" y="4321627"/>
            <a:ext cx="1260383" cy="40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87"/>
          <a:stretch/>
        </p:blipFill>
        <p:spPr bwMode="auto">
          <a:xfrm>
            <a:off x="7865059" y="4749799"/>
            <a:ext cx="1260383" cy="41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25"/>
          <a:stretch/>
        </p:blipFill>
        <p:spPr bwMode="auto">
          <a:xfrm>
            <a:off x="7865059" y="5192484"/>
            <a:ext cx="1260383" cy="42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68"/>
          <a:stretch/>
        </p:blipFill>
        <p:spPr bwMode="auto">
          <a:xfrm>
            <a:off x="7865059" y="5638801"/>
            <a:ext cx="1260383" cy="43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63"/>
          <a:stretch/>
        </p:blipFill>
        <p:spPr bwMode="auto">
          <a:xfrm>
            <a:off x="7865059" y="6079131"/>
            <a:ext cx="1260383" cy="39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5"/>
          <a:stretch/>
        </p:blipFill>
        <p:spPr bwMode="auto">
          <a:xfrm>
            <a:off x="7887932" y="1182912"/>
            <a:ext cx="1332268" cy="434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53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ui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57300"/>
            <a:ext cx="9144000" cy="525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8900" y="177225"/>
            <a:ext cx="43815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dirty="0" err="1" smtClean="0">
                <a:ln w="11430"/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নিচে</a:t>
            </a:r>
            <a:r>
              <a:rPr lang="en-US" sz="3600" dirty="0" smtClean="0">
                <a:ln w="11430"/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 w="11430"/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ক্লিককরে</a:t>
            </a:r>
            <a:r>
              <a:rPr lang="en-US" sz="3600" dirty="0" smtClean="0">
                <a:ln w="11430"/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 w="11430"/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ভিডিওটি</a:t>
            </a:r>
            <a:r>
              <a:rPr lang="en-US" sz="3600" dirty="0" smtClean="0">
                <a:ln w="11430"/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 w="11430"/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দেখ</a:t>
            </a:r>
            <a:r>
              <a:rPr lang="en-US" sz="3600" dirty="0" smtClean="0">
                <a:ln w="11430"/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n w="11430"/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14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0"/>
            <a:ext cx="9144000" cy="5181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337" y="1446941"/>
            <a:ext cx="1859244" cy="2068066"/>
          </a:xfrm>
          <a:prstGeom prst="rect">
            <a:avLst/>
          </a:prstGeom>
          <a:ln w="28575">
            <a:noFill/>
          </a:ln>
        </p:spPr>
      </p:pic>
      <p:grpSp>
        <p:nvGrpSpPr>
          <p:cNvPr id="18" name="Group 17"/>
          <p:cNvGrpSpPr/>
          <p:nvPr/>
        </p:nvGrpSpPr>
        <p:grpSpPr>
          <a:xfrm>
            <a:off x="6127450" y="2699985"/>
            <a:ext cx="730550" cy="657826"/>
            <a:chOff x="5491595" y="2336219"/>
            <a:chExt cx="751610" cy="794274"/>
          </a:xfrm>
        </p:grpSpPr>
        <p:sp>
          <p:nvSpPr>
            <p:cNvPr id="19" name="Flowchart: Connector 18"/>
            <p:cNvSpPr/>
            <p:nvPr/>
          </p:nvSpPr>
          <p:spPr>
            <a:xfrm>
              <a:off x="5491595" y="2336219"/>
              <a:ext cx="751610" cy="783516"/>
            </a:xfrm>
            <a:prstGeom prst="flowChartConnector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5695732" y="2371384"/>
              <a:ext cx="278080" cy="718202"/>
            </a:xfrm>
            <a:prstGeom prst="flowChartConnector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5715000" y="2343192"/>
              <a:ext cx="258812" cy="783516"/>
            </a:xfrm>
            <a:prstGeom prst="flowChartConnector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5791200" y="2340684"/>
              <a:ext cx="232360" cy="783516"/>
            </a:xfrm>
            <a:prstGeom prst="flowChartConnector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5575267" y="2336219"/>
              <a:ext cx="584266" cy="783516"/>
            </a:xfrm>
            <a:prstGeom prst="flowChartConnector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5624490" y="2346977"/>
              <a:ext cx="466284" cy="783516"/>
            </a:xfrm>
            <a:prstGeom prst="flowChartConnector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5" name="Flowchart: Connector 24"/>
            <p:cNvSpPr/>
            <p:nvPr/>
          </p:nvSpPr>
          <p:spPr>
            <a:xfrm>
              <a:off x="5543063" y="2336219"/>
              <a:ext cx="629138" cy="783516"/>
            </a:xfrm>
            <a:prstGeom prst="flowChartConnector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5861660" y="2371384"/>
              <a:ext cx="45719" cy="718202"/>
            </a:xfrm>
            <a:prstGeom prst="flowChartConnector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90900" y="67270"/>
            <a:ext cx="2568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54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প্রেষণা দান </a:t>
            </a:r>
            <a:endParaRPr lang="en-US" sz="5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03903" y="3453825"/>
            <a:ext cx="378289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বস্তুটি পানিতে ডুবে গেলো 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39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0"/>
            <a:ext cx="9144000" cy="5181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337" y="1446941"/>
            <a:ext cx="1859244" cy="2068066"/>
          </a:xfrm>
          <a:prstGeom prst="rect">
            <a:avLst/>
          </a:prstGeom>
          <a:ln w="2857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390900" y="67270"/>
            <a:ext cx="2568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54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প্রেষণা দান </a:t>
            </a:r>
            <a:endParaRPr lang="en-US" sz="5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48200" y="3453825"/>
            <a:ext cx="401149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বস্তুটি পানিতে ডুবে ডুবে ভাসছে 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2406075"/>
            <a:ext cx="885825" cy="6858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1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25 L 4.16667E-6 0.0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0"/>
            <a:ext cx="9144000" cy="5181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337" y="1446941"/>
            <a:ext cx="1859244" cy="2068066"/>
          </a:xfrm>
          <a:prstGeom prst="rect">
            <a:avLst/>
          </a:prstGeom>
          <a:ln w="2857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390900" y="67270"/>
            <a:ext cx="2568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54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প্রেষণা দান </a:t>
            </a:r>
            <a:endParaRPr lang="en-US" sz="5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48200" y="3453825"/>
            <a:ext cx="335280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বস্তুটি পানিতে ভাসছে 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7400"/>
            <a:ext cx="617300" cy="61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2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600201"/>
            <a:ext cx="4648199" cy="2930662"/>
            <a:chOff x="428908" y="1981201"/>
            <a:chExt cx="5634435" cy="27649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2" t="30655" r="6203" b="9078"/>
            <a:stretch/>
          </p:blipFill>
          <p:spPr>
            <a:xfrm>
              <a:off x="428908" y="1981201"/>
              <a:ext cx="5634435" cy="2764946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4495800" y="3200400"/>
              <a:ext cx="0" cy="83820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>
            <a:xfrm>
              <a:off x="4267200" y="3200400"/>
              <a:ext cx="0" cy="83820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>
            <a:xfrm>
              <a:off x="3200400" y="2971800"/>
              <a:ext cx="0" cy="83820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>
            <a:xfrm>
              <a:off x="2971800" y="2971800"/>
              <a:ext cx="0" cy="83820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>
            <a:xfrm>
              <a:off x="1447800" y="2743200"/>
              <a:ext cx="0" cy="83820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>
            <a:xfrm>
              <a:off x="1219200" y="2743200"/>
              <a:ext cx="0" cy="83820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</p:grpSp>
      <p:sp>
        <p:nvSpPr>
          <p:cNvPr id="12" name="TextBox 11"/>
          <p:cNvSpPr txBox="1"/>
          <p:nvPr/>
        </p:nvSpPr>
        <p:spPr>
          <a:xfrm>
            <a:off x="1221760" y="3780909"/>
            <a:ext cx="1944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ঊর্ধ্বমুখী বল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4530863"/>
            <a:ext cx="4648199" cy="1384995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নিমজ্জিত </a:t>
            </a:r>
            <a:r>
              <a:rPr kumimoji="0" lang="bn-BD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বস্তুর উপর প্রবাহী পদার্থ </a:t>
            </a:r>
            <a:r>
              <a:rPr kumimoji="0" lang="bn-IN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  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লম্বভাবে যে</a:t>
            </a:r>
            <a:r>
              <a:rPr kumimoji="0" lang="bn-IN" sz="2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ঊর্ধ্বমুখী </a:t>
            </a:r>
            <a:r>
              <a:rPr kumimoji="0" lang="bn-BD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বল ক্রিয়া করে তাকে প্লবতা বলে </a:t>
            </a:r>
            <a:r>
              <a:rPr lang="bn-IN" sz="2800" kern="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48197" y="4407753"/>
            <a:ext cx="4495803" cy="1569660"/>
          </a:xfrm>
          <a:prstGeom prst="rect">
            <a:avLst/>
          </a:prstGeom>
          <a:solidFill>
            <a:srgbClr val="CCFFCC"/>
          </a:solidFill>
          <a:ln w="19050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প্লবতার </a:t>
            </a:r>
            <a:r>
              <a:rPr kumimoji="0" lang="bn-BD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মান বস্তুর নিমজ্জিত </a:t>
            </a:r>
            <a:r>
              <a:rPr kumimoji="0" lang="bn-BD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অংশ</a:t>
            </a:r>
            <a:r>
              <a:rPr kumimoji="0" lang="bn-IN" sz="32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bn-BD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কর্তৃক</a:t>
            </a:r>
            <a:r>
              <a:rPr kumimoji="0" lang="bn-IN" sz="32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bn-BD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অপসারিত </a:t>
            </a:r>
            <a:r>
              <a:rPr kumimoji="0" lang="bn-BD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তরল পদার্থের ওজনের </a:t>
            </a:r>
            <a:r>
              <a:rPr kumimoji="0" lang="bn-BD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সমান</a:t>
            </a:r>
            <a:r>
              <a:rPr kumimoji="0" lang="bn-IN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। </a:t>
            </a:r>
            <a:r>
              <a:rPr kumimoji="0" lang="bn-BD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648199" y="1600200"/>
            <a:ext cx="4495801" cy="2901557"/>
            <a:chOff x="4114800" y="1905000"/>
            <a:chExt cx="4572000" cy="3657600"/>
          </a:xfrm>
          <a:solidFill>
            <a:sysClr val="window" lastClr="FFFFFF"/>
          </a:solidFill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800" y="1905000"/>
              <a:ext cx="4572000" cy="3657600"/>
            </a:xfrm>
            <a:prstGeom prst="rect">
              <a:avLst/>
            </a:prstGeom>
            <a:grpFill/>
            <a:ln w="19050">
              <a:solidFill>
                <a:sysClr val="windowText" lastClr="000000"/>
              </a:solidFill>
            </a:ln>
          </p:spPr>
        </p:pic>
        <p:sp>
          <p:nvSpPr>
            <p:cNvPr id="19" name="Flowchart: Process 18"/>
            <p:cNvSpPr/>
            <p:nvPr/>
          </p:nvSpPr>
          <p:spPr>
            <a:xfrm>
              <a:off x="5867400" y="1905000"/>
              <a:ext cx="2819400" cy="2038350"/>
            </a:xfrm>
            <a:prstGeom prst="flowChartProcess">
              <a:avLst/>
            </a:prstGeom>
            <a:grpFill/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1585646"/>
            <a:ext cx="4495802" cy="293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9143" r="6360" b="4319"/>
          <a:stretch/>
        </p:blipFill>
        <p:spPr>
          <a:xfrm>
            <a:off x="7318259" y="1826041"/>
            <a:ext cx="1377244" cy="1715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/>
          <p:cNvSpPr txBox="1"/>
          <p:nvPr/>
        </p:nvSpPr>
        <p:spPr>
          <a:xfrm>
            <a:off x="7177968" y="3541324"/>
            <a:ext cx="1657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FF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আর্কিমিডিস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FF3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5868769"/>
            <a:ext cx="9144000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66FF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                  তথ্যটি কে আবিষ্কার করছেন</a:t>
            </a:r>
            <a:r>
              <a:rPr lang="bn-IN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FF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FF3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58179" y="0"/>
            <a:ext cx="26276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IN" sz="5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প্রেষণা দান </a:t>
            </a:r>
            <a:endParaRPr lang="en-US" sz="5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8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6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6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uiExpand="1" build="p" animBg="1"/>
      <p:bldP spid="14" grpId="0" uiExpand="1" build="p" animBg="1"/>
      <p:bldP spid="24" grpId="0" build="allAtOnce"/>
      <p:bldP spid="25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0"/>
            <a:ext cx="91440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95650" y="381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54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 ঘোষণা </a:t>
            </a:r>
            <a:endParaRPr lang="en-US" sz="5400" b="1" dirty="0">
              <a:ln w="11430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00400" y="1524000"/>
            <a:ext cx="59436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bn-BD" sz="7200" b="1" kern="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আর্কিমিডিসের সূত্র</a:t>
            </a:r>
          </a:p>
          <a:p>
            <a:pPr lvl="0" algn="ctr">
              <a:defRPr/>
            </a:pPr>
            <a:r>
              <a:rPr lang="en-US" sz="4000" b="1" kern="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</a:t>
            </a:r>
            <a:r>
              <a:rPr lang="en-US" sz="4000" b="1" kern="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Archmedes</a:t>
            </a:r>
            <a:r>
              <a:rPr lang="en-US" sz="4000" b="1" kern="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’ Law)</a:t>
            </a:r>
            <a:r>
              <a:rPr lang="bn-BD" sz="4000" b="1" kern="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en-US" sz="4000" b="1" kern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839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844</Words>
  <Application>Microsoft Office PowerPoint</Application>
  <PresentationFormat>On-screen Show (4:3)</PresentationFormat>
  <Paragraphs>145</Paragraphs>
  <Slides>28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Wingdings</vt:lpstr>
      <vt:lpstr>Arial</vt:lpstr>
      <vt:lpstr>Cambria Math</vt:lpstr>
      <vt:lpstr>Vrinda</vt:lpstr>
      <vt:lpstr>Times New Roman</vt:lpstr>
      <vt:lpstr>NikoshBAN</vt:lpstr>
      <vt:lpstr>Algerian</vt:lpstr>
      <vt:lpstr>Verdana</vt:lpstr>
      <vt:lpstr>Book Antiqua</vt:lpstr>
      <vt:lpstr>Calibri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Habib</dc:creator>
  <cp:lastModifiedBy>user</cp:lastModifiedBy>
  <cp:revision>216</cp:revision>
  <dcterms:created xsi:type="dcterms:W3CDTF">2016-08-01T04:15:19Z</dcterms:created>
  <dcterms:modified xsi:type="dcterms:W3CDTF">2024-11-16T14:54:53Z</dcterms:modified>
</cp:coreProperties>
</file>